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  <p:sldMasterId id="2147483687" r:id="rId3"/>
    <p:sldMasterId id="2147483701" r:id="rId4"/>
  </p:sldMasterIdLst>
  <p:notesMasterIdLst>
    <p:notesMasterId r:id="rId20"/>
  </p:notesMasterIdLst>
  <p:handoutMasterIdLst>
    <p:handoutMasterId r:id="rId21"/>
  </p:handoutMasterIdLst>
  <p:sldIdLst>
    <p:sldId id="393" r:id="rId5"/>
    <p:sldId id="459" r:id="rId6"/>
    <p:sldId id="454" r:id="rId7"/>
    <p:sldId id="470" r:id="rId8"/>
    <p:sldId id="447" r:id="rId9"/>
    <p:sldId id="462" r:id="rId10"/>
    <p:sldId id="460" r:id="rId11"/>
    <p:sldId id="463" r:id="rId12"/>
    <p:sldId id="464" r:id="rId13"/>
    <p:sldId id="465" r:id="rId14"/>
    <p:sldId id="466" r:id="rId15"/>
    <p:sldId id="467" r:id="rId16"/>
    <p:sldId id="469" r:id="rId17"/>
    <p:sldId id="468" r:id="rId18"/>
    <p:sldId id="422" r:id="rId19"/>
  </p:sldIdLst>
  <p:sldSz cx="9144000" cy="5143500" type="screen16x9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0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orient="horz" pos="441" userDrawn="1">
          <p15:clr>
            <a:srgbClr val="A4A3A4"/>
          </p15:clr>
        </p15:guide>
        <p15:guide id="4" orient="horz" pos="2935" userDrawn="1">
          <p15:clr>
            <a:srgbClr val="A4A3A4"/>
          </p15:clr>
        </p15:guide>
        <p15:guide id="5" orient="horz" pos="395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72">
          <p15:clr>
            <a:srgbClr val="A4A3A4"/>
          </p15:clr>
        </p15:guide>
        <p15:guide id="8" pos="5692" userDrawn="1">
          <p15:clr>
            <a:srgbClr val="A4A3A4"/>
          </p15:clr>
        </p15:guide>
        <p15:guide id="9" pos="4150">
          <p15:clr>
            <a:srgbClr val="A4A3A4"/>
          </p15:clr>
        </p15:guide>
        <p15:guide id="10" pos="1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2E"/>
    <a:srgbClr val="006EB9"/>
    <a:srgbClr val="F15A22"/>
    <a:srgbClr val="FF3300"/>
    <a:srgbClr val="0066B3"/>
    <a:srgbClr val="DF7A27"/>
    <a:srgbClr val="005AA9"/>
    <a:srgbClr val="2792DC"/>
    <a:srgbClr val="00B050"/>
    <a:srgbClr val="006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1" autoAdjust="0"/>
    <p:restoredTop sz="94249" autoAdjust="0"/>
  </p:normalViewPr>
  <p:slideViewPr>
    <p:cSldViewPr showGuides="1">
      <p:cViewPr>
        <p:scale>
          <a:sx n="87" d="100"/>
          <a:sy n="87" d="100"/>
        </p:scale>
        <p:origin x="-2442" y="-1056"/>
      </p:cViewPr>
      <p:guideLst>
        <p:guide orient="horz" pos="1030"/>
        <p:guide orient="horz" pos="2159"/>
        <p:guide orient="horz" pos="441"/>
        <p:guide orient="horz" pos="2935"/>
        <p:guide orient="horz" pos="395"/>
        <p:guide pos="2880"/>
        <p:guide pos="72"/>
        <p:guide pos="5692"/>
        <p:guide pos="4150"/>
        <p:guide pos="16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8077"/>
    </p:cViewPr>
  </p:sorterViewPr>
  <p:notesViewPr>
    <p:cSldViewPr showGuides="1">
      <p:cViewPr varScale="1">
        <p:scale>
          <a:sx n="64" d="100"/>
          <a:sy n="64" d="100"/>
        </p:scale>
        <p:origin x="-3082" y="-8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Лист1!$A$2:$A$12</c:f>
              <c:strCache>
                <c:ptCount val="11"/>
                <c:pt idx="0">
                  <c:v>1 кв 2017</c:v>
                </c:pt>
                <c:pt idx="1">
                  <c:v>2 кв 2017</c:v>
                </c:pt>
                <c:pt idx="2">
                  <c:v>3 кв 2017</c:v>
                </c:pt>
                <c:pt idx="3">
                  <c:v>4 кв 2017</c:v>
                </c:pt>
                <c:pt idx="4">
                  <c:v>1 кв 2018</c:v>
                </c:pt>
                <c:pt idx="5">
                  <c:v>2 кв 2018</c:v>
                </c:pt>
                <c:pt idx="6">
                  <c:v>3 кв 2018</c:v>
                </c:pt>
                <c:pt idx="7">
                  <c:v>4 кв 2018</c:v>
                </c:pt>
                <c:pt idx="8">
                  <c:v>1 кв 2019</c:v>
                </c:pt>
                <c:pt idx="9">
                  <c:v>2 кв 2019</c:v>
                </c:pt>
                <c:pt idx="10">
                  <c:v>3 кв 2019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98.9</c:v>
                </c:pt>
                <c:pt idx="1">
                  <c:v>98.6</c:v>
                </c:pt>
                <c:pt idx="2">
                  <c:v>98.6</c:v>
                </c:pt>
                <c:pt idx="3">
                  <c:v>93.2</c:v>
                </c:pt>
                <c:pt idx="4">
                  <c:v>96.6</c:v>
                </c:pt>
                <c:pt idx="5">
                  <c:v>96.8</c:v>
                </c:pt>
                <c:pt idx="6">
                  <c:v>97.5</c:v>
                </c:pt>
                <c:pt idx="7">
                  <c:v>92.8</c:v>
                </c:pt>
                <c:pt idx="8">
                  <c:v>92.54</c:v>
                </c:pt>
                <c:pt idx="9">
                  <c:v>97.42</c:v>
                </c:pt>
                <c:pt idx="10">
                  <c:v>98.25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DE3-4164-AC8C-D117B2894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34144"/>
        <c:axId val="21736064"/>
      </c:lineChart>
      <c:catAx>
        <c:axId val="217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736064"/>
        <c:crosses val="autoZero"/>
        <c:auto val="0"/>
        <c:lblAlgn val="ctr"/>
        <c:lblOffset val="100"/>
        <c:noMultiLvlLbl val="0"/>
      </c:catAx>
      <c:valAx>
        <c:axId val="21736064"/>
        <c:scaling>
          <c:orientation val="minMax"/>
          <c:min val="9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17341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A7-461C-9CC4-0410400D1BB1}"/>
              </c:ext>
            </c:extLst>
          </c:dPt>
          <c:dPt>
            <c:idx val="1"/>
            <c:bubble3D val="0"/>
            <c:spPr>
              <a:solidFill>
                <a:srgbClr val="CBEF7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A7-461C-9CC4-0410400D1B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A7-461C-9CC4-0410400D1B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A7-461C-9CC4-0410400D1BB1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A7-461C-9CC4-0410400D1BB1}"/>
              </c:ext>
            </c:extLst>
          </c:dPt>
          <c:cat>
            <c:numRef>
              <c:f>Лист1!$A$2:$A$6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0.97870000000000001</c:v>
                </c:pt>
                <c:pt idx="1">
                  <c:v>1.44E-2</c:v>
                </c:pt>
                <c:pt idx="2">
                  <c:v>2.3999999999999998E-3</c:v>
                </c:pt>
                <c:pt idx="3">
                  <c:v>1.2999999999999999E-3</c:v>
                </c:pt>
                <c:pt idx="4">
                  <c:v>3.2000000000000002E-3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EA7-461C-9CC4-0410400D1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4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200"/>
            </a:lvl1pPr>
          </a:lstStyle>
          <a:p>
            <a:fld id="{630E27A2-0322-4601-9F2F-5DF904209CCD}" type="datetimeFigureOut">
              <a:rPr lang="ru-RU" smtClean="0"/>
              <a:t>31.10.2019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45173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200"/>
            </a:lvl1pPr>
          </a:lstStyle>
          <a:p>
            <a:fld id="{8C792B10-F11D-4622-BAAB-7E5B5FFAC6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59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4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/>
          <a:lstStyle>
            <a:lvl1pPr algn="r">
              <a:defRPr sz="1200"/>
            </a:lvl1pPr>
          </a:lstStyle>
          <a:p>
            <a:fld id="{A8EB2075-555B-4148-9B83-4C2D3BBF493C}" type="datetimeFigureOut">
              <a:rPr lang="ru-RU" smtClean="0"/>
              <a:t>31.10.2019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7713"/>
            <a:ext cx="66278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5" tIns="46183" rIns="92365" bIns="4618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23454"/>
            <a:ext cx="5444490" cy="4474845"/>
          </a:xfrm>
          <a:prstGeom prst="rect">
            <a:avLst/>
          </a:prstGeom>
        </p:spPr>
        <p:txBody>
          <a:bodyPr vert="horz" lIns="92365" tIns="46183" rIns="92365" bIns="461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45173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8" cy="497204"/>
          </a:xfrm>
          <a:prstGeom prst="rect">
            <a:avLst/>
          </a:prstGeom>
        </p:spPr>
        <p:txBody>
          <a:bodyPr vert="horz" lIns="92365" tIns="46183" rIns="92365" bIns="46183" rtlCol="0" anchor="b"/>
          <a:lstStyle>
            <a:lvl1pPr algn="r">
              <a:defRPr sz="1200"/>
            </a:lvl1pPr>
          </a:lstStyle>
          <a:p>
            <a:fld id="{CD9C3206-A649-46D3-B57B-2B98E79BDBC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4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63525" y="800100"/>
            <a:ext cx="7108825" cy="3998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37186" indent="-28353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34133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587788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41440" indent="-226825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495095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48747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02399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56054" indent="-226825" defTabSz="103332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33324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33324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17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4138" y="735013"/>
            <a:ext cx="6535737" cy="36766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F560-A3FC-4625-9CFD-2553359FDD1A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933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5B2A0-EE7E-4B95-AA39-C051FCC20A5D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7747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" y="746125"/>
            <a:ext cx="663098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F560-A3FC-4625-9CFD-2553359FDD1A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08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" y="746125"/>
            <a:ext cx="6630988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По результатам контроля качества уровня удовлетворенности наблюдаются яркие тренды:</a:t>
            </a:r>
          </a:p>
          <a:p>
            <a:pPr lvl="0"/>
            <a:r>
              <a:rPr lang="ru-RU" dirty="0"/>
              <a:t>1) Общее количество оценок значительно снижается (Ваш контроль: на 14%, </a:t>
            </a:r>
            <a:r>
              <a:rPr lang="en-US" dirty="0"/>
              <a:t>QR</a:t>
            </a:r>
            <a:r>
              <a:rPr lang="ru-RU" dirty="0"/>
              <a:t>-анкетирование на 17%);</a:t>
            </a:r>
          </a:p>
          <a:p>
            <a:pPr lvl="0"/>
            <a:r>
              <a:rPr lang="ru-RU" dirty="0"/>
              <a:t>2) Количество отрицательных оценок </a:t>
            </a:r>
            <a:r>
              <a:rPr lang="ru-RU" b="1" dirty="0"/>
              <a:t>значительно растет </a:t>
            </a:r>
            <a:r>
              <a:rPr lang="ru-RU" dirty="0"/>
              <a:t>(Ваш контроль: на 33% и </a:t>
            </a:r>
            <a:r>
              <a:rPr lang="en-US" dirty="0"/>
              <a:t>QR</a:t>
            </a:r>
            <a:r>
              <a:rPr lang="ru-RU" dirty="0"/>
              <a:t>-анкетирование на 7%);</a:t>
            </a:r>
          </a:p>
          <a:p>
            <a:pPr lvl="0"/>
            <a:r>
              <a:rPr lang="ru-RU" dirty="0"/>
              <a:t>3) Уровень показателя удовлетворенности за 4 кв. близок к критичному (92,77%);</a:t>
            </a:r>
          </a:p>
          <a:p>
            <a:pPr lvl="0"/>
            <a:r>
              <a:rPr lang="ru-RU" dirty="0"/>
              <a:t>4) Что свидетельствует </a:t>
            </a:r>
            <a:r>
              <a:rPr lang="ru-RU" b="1" dirty="0"/>
              <a:t>о неэффективной работе </a:t>
            </a:r>
            <a:r>
              <a:rPr lang="ru-RU" b="1" dirty="0" err="1"/>
              <a:t>ТНО</a:t>
            </a:r>
            <a:r>
              <a:rPr lang="ru-RU" b="1" dirty="0"/>
              <a:t> с инструментами оценки качества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Как с внешней оценкой – Ваш контроль по ПП 1284, так и с внутренней оценкой – </a:t>
            </a:r>
            <a:r>
              <a:rPr lang="en-US" dirty="0"/>
              <a:t>QR</a:t>
            </a:r>
            <a:r>
              <a:rPr lang="ru-RU" dirty="0"/>
              <a:t>-анкетирование.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F560-A3FC-4625-9CFD-2553359FDD1A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36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7638" y="736600"/>
            <a:ext cx="6543675" cy="36814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F560-A3FC-4625-9CFD-2553359FDD1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67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7000" y="730250"/>
            <a:ext cx="6497638" cy="36544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8F560-A3FC-4625-9CFD-2553359FDD1A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61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49866"/>
            <a:fld id="{1C71E689-F48E-4316-AB7B-A89053F7F198}" type="slidenum">
              <a:rPr lang="ru-RU" altLang="ru-RU" smtClean="0"/>
              <a:pPr defTabSz="1049866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716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57190"/>
            <a:fld id="{1C71E689-F48E-4316-AB7B-A89053F7F198}" type="slidenum">
              <a:rPr lang="ru-RU" altLang="ru-RU" smtClean="0"/>
              <a:pPr defTabSz="1057190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74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3" y="746125"/>
            <a:ext cx="6605587" cy="3716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47047"/>
            <a:fld id="{1C71E689-F48E-4316-AB7B-A89053F7F198}" type="slidenum">
              <a:rPr lang="ru-RU" altLang="ru-RU" smtClean="0"/>
              <a:pPr defTabSz="1047047"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860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1049866"/>
            <a:fld id="{1C71E689-F48E-4316-AB7B-A89053F7F198}" type="slidenum">
              <a:rPr lang="ru-RU" altLang="ru-RU" smtClean="0"/>
              <a:pPr defTabSz="1049866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6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283074" y="1851670"/>
            <a:ext cx="4176464" cy="8640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70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2013" indent="2485">
              <a:defRPr>
                <a:latin typeface="+mj-lt"/>
              </a:defRPr>
            </a:lvl2pPr>
            <a:lvl3pPr marL="491969" indent="-203745">
              <a:tabLst/>
              <a:defRPr>
                <a:latin typeface="+mj-lt"/>
              </a:defRPr>
            </a:lvl3pPr>
            <a:lvl4pPr marL="0" indent="282013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1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02"/>
            <a:ext cx="7337192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8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4"/>
            <a:ext cx="7320689" cy="3621940"/>
          </a:xfrm>
        </p:spPr>
        <p:txBody>
          <a:bodyPr/>
          <a:lstStyle>
            <a:lvl1pPr marL="284498" indent="0">
              <a:buFontTx/>
              <a:buNone/>
              <a:defRPr b="1">
                <a:latin typeface="+mj-lt"/>
              </a:defRPr>
            </a:lvl1pPr>
            <a:lvl2pPr marL="284498" indent="0">
              <a:defRPr>
                <a:latin typeface="+mj-lt"/>
              </a:defRPr>
            </a:lvl2pPr>
            <a:lvl3pPr marL="491969" indent="-203745">
              <a:defRPr>
                <a:latin typeface="+mj-lt"/>
              </a:defRPr>
            </a:lvl3pPr>
            <a:lvl4pPr marL="0" indent="282013">
              <a:defRPr>
                <a:latin typeface="+mj-lt"/>
              </a:defRPr>
            </a:lvl4pPr>
            <a:lvl5pPr marL="1123081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02"/>
            <a:ext cx="7337901" cy="829352"/>
          </a:xfrm>
        </p:spPr>
        <p:txBody>
          <a:bodyPr/>
          <a:lstStyle>
            <a:lvl1pPr marL="0" marR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7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1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" y="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759381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2572292"/>
            <a:ext cx="7320689" cy="2254803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6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0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1" y="1205154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68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5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18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38" indent="0">
              <a:buNone/>
              <a:defRPr sz="1800" b="1"/>
            </a:lvl2pPr>
            <a:lvl3pPr marL="816275" indent="0">
              <a:buNone/>
              <a:defRPr sz="1600" b="1"/>
            </a:lvl3pPr>
            <a:lvl4pPr marL="1224413" indent="0">
              <a:buNone/>
              <a:defRPr sz="1400" b="1"/>
            </a:lvl4pPr>
            <a:lvl5pPr marL="1632551" indent="0">
              <a:buNone/>
              <a:defRPr sz="1400" b="1"/>
            </a:lvl5pPr>
            <a:lvl6pPr marL="2040688" indent="0">
              <a:buNone/>
              <a:defRPr sz="1400" b="1"/>
            </a:lvl6pPr>
            <a:lvl7pPr marL="2448826" indent="0">
              <a:buNone/>
              <a:defRPr sz="1400" b="1"/>
            </a:lvl7pPr>
            <a:lvl8pPr marL="2856964" indent="0">
              <a:buNone/>
              <a:defRPr sz="1400" b="1"/>
            </a:lvl8pPr>
            <a:lvl9pPr marL="3265101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18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8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8" y="1434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3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5"/>
            <a:ext cx="567428" cy="4898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24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9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52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38" indent="0">
              <a:buNone/>
              <a:defRPr sz="2500"/>
            </a:lvl2pPr>
            <a:lvl3pPr marL="816275" indent="0">
              <a:buNone/>
              <a:defRPr sz="2100"/>
            </a:lvl3pPr>
            <a:lvl4pPr marL="1224413" indent="0">
              <a:buNone/>
              <a:defRPr sz="1800"/>
            </a:lvl4pPr>
            <a:lvl5pPr marL="1632551" indent="0">
              <a:buNone/>
              <a:defRPr sz="1800"/>
            </a:lvl5pPr>
            <a:lvl6pPr marL="2040688" indent="0">
              <a:buNone/>
              <a:defRPr sz="1800"/>
            </a:lvl6pPr>
            <a:lvl7pPr marL="2448826" indent="0">
              <a:buNone/>
              <a:defRPr sz="1800"/>
            </a:lvl7pPr>
            <a:lvl8pPr marL="2856964" indent="0">
              <a:buNone/>
              <a:defRPr sz="1800"/>
            </a:lvl8pPr>
            <a:lvl9pPr marL="3265101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38" indent="0">
              <a:buNone/>
              <a:defRPr sz="1100"/>
            </a:lvl2pPr>
            <a:lvl3pPr marL="816275" indent="0">
              <a:buNone/>
              <a:defRPr sz="900"/>
            </a:lvl3pPr>
            <a:lvl4pPr marL="1224413" indent="0">
              <a:buNone/>
              <a:defRPr sz="800"/>
            </a:lvl4pPr>
            <a:lvl5pPr marL="1632551" indent="0">
              <a:buNone/>
              <a:defRPr sz="800"/>
            </a:lvl5pPr>
            <a:lvl6pPr marL="2040688" indent="0">
              <a:buNone/>
              <a:defRPr sz="800"/>
            </a:lvl6pPr>
            <a:lvl7pPr marL="2448826" indent="0">
              <a:buNone/>
              <a:defRPr sz="800"/>
            </a:lvl7pPr>
            <a:lvl8pPr marL="2856964" indent="0">
              <a:buNone/>
              <a:defRPr sz="800"/>
            </a:lvl8pPr>
            <a:lvl9pPr marL="326510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3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915988"/>
            <a:ext cx="7992120" cy="3743325"/>
          </a:xfrm>
        </p:spPr>
        <p:txBody>
          <a:bodyPr>
            <a:normAutofit/>
          </a:bodyPr>
          <a:lstStyle>
            <a:lvl1pPr marL="342900" indent="-342900">
              <a:spcAft>
                <a:spcPts val="300"/>
              </a:spcAft>
              <a:buClr>
                <a:schemeClr val="accent3"/>
              </a:buClr>
              <a:buFont typeface="+mj-lt"/>
              <a:buAutoNum type="arabicPeriod"/>
              <a:defRPr sz="1800" baseline="0"/>
            </a:lvl1pPr>
          </a:lstStyle>
          <a:p>
            <a:pPr lvl="0"/>
            <a:r>
              <a:rPr lang="ru-RU" dirty="0"/>
              <a:t>СОДЕРЖАНИЕ ПОМОЖЕТ В ДАЛЬНЕЙШЕЙ НАВИГАЦИИ ПО ПРЕЗЕНТАЦИИ</a:t>
            </a:r>
          </a:p>
          <a:p>
            <a:pPr lvl="0"/>
            <a:r>
              <a:rPr lang="ru-RU" dirty="0"/>
              <a:t>УКАЖИТЕ ОСНОВНЫЕ ТЕМЫ, О КОТОРЫХ ВЫ ХОТЕЛИ БЫ РАССКАЗАТЬ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27018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2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3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154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5"/>
            <a:ext cx="7772400" cy="1102519"/>
          </a:xfrm>
        </p:spPr>
        <p:txBody>
          <a:bodyPr>
            <a:normAutofit/>
          </a:bodyPr>
          <a:lstStyle>
            <a:lvl1pPr>
              <a:defRPr sz="375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34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7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3152237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8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205162"/>
            <a:ext cx="7320689" cy="3621940"/>
          </a:xfrm>
        </p:spPr>
        <p:txBody>
          <a:bodyPr/>
          <a:lstStyle>
            <a:lvl1pPr marL="238558" indent="0">
              <a:buFontTx/>
              <a:buNone/>
              <a:defRPr b="1">
                <a:latin typeface="+mj-lt"/>
              </a:defRPr>
            </a:lvl1pPr>
            <a:lvl2pPr marL="236474" indent="2087">
              <a:defRPr>
                <a:latin typeface="+mj-lt"/>
              </a:defRPr>
            </a:lvl2pPr>
            <a:lvl3pPr marL="412531" indent="-170846">
              <a:tabLst/>
              <a:defRPr>
                <a:latin typeface="+mj-lt"/>
              </a:defRPr>
            </a:lvl3pPr>
            <a:lvl4pPr marL="0" indent="236474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2"/>
            <a:ext cx="923618" cy="282640"/>
          </a:xfrm>
          <a:prstGeom prst="rect">
            <a:avLst/>
          </a:prstGeom>
          <a:noFill/>
        </p:spPr>
        <p:txBody>
          <a:bodyPr wrap="square" lIns="60005" tIns="30003" rIns="60005" bIns="30003" rtlCol="0">
            <a:noAutofit/>
          </a:bodyPr>
          <a:lstStyle/>
          <a:p>
            <a:pPr defTabSz="684833"/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11"/>
            <a:ext cx="7337192" cy="829352"/>
          </a:xfrm>
        </p:spPr>
        <p:txBody>
          <a:bodyPr/>
          <a:lstStyle>
            <a:lvl1pPr marL="0" marR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marL="0" marR="0" lvl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5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6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" y="354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6" y="1205162"/>
            <a:ext cx="7320689" cy="3621940"/>
          </a:xfrm>
        </p:spPr>
        <p:txBody>
          <a:bodyPr/>
          <a:lstStyle>
            <a:lvl1pPr marL="238558" indent="0">
              <a:buFontTx/>
              <a:buNone/>
              <a:defRPr b="1">
                <a:latin typeface="+mj-lt"/>
              </a:defRPr>
            </a:lvl1pPr>
            <a:lvl2pPr marL="238558" indent="0">
              <a:defRPr>
                <a:latin typeface="+mj-lt"/>
              </a:defRPr>
            </a:lvl2pPr>
            <a:lvl3pPr marL="412531" indent="-170846">
              <a:defRPr>
                <a:latin typeface="+mj-lt"/>
              </a:defRPr>
            </a:lvl3pPr>
            <a:lvl4pPr marL="0" indent="236474">
              <a:defRPr>
                <a:latin typeface="+mj-lt"/>
              </a:defRPr>
            </a:lvl4pPr>
            <a:lvl5pPr marL="94173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7" y="375811"/>
            <a:ext cx="7337901" cy="829352"/>
          </a:xfrm>
        </p:spPr>
        <p:txBody>
          <a:bodyPr/>
          <a:lstStyle>
            <a:lvl1pPr marL="0" marR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marL="0" marR="0" lvl="0" indent="0" defTabSz="6844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15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7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" y="2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6" y="759379"/>
            <a:ext cx="7320689" cy="151847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6" y="2572290"/>
            <a:ext cx="7320689" cy="2254803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23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4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670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689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11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34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56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3787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83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8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6" y="1205154"/>
            <a:ext cx="3620764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0" y="1205154"/>
            <a:ext cx="3644897" cy="35218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42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5" y="1205154"/>
            <a:ext cx="3674753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36" indent="0">
              <a:buNone/>
              <a:defRPr sz="1500" b="1"/>
            </a:lvl2pPr>
            <a:lvl3pPr marL="684470" indent="0">
              <a:buNone/>
              <a:defRPr sz="1350" b="1"/>
            </a:lvl3pPr>
            <a:lvl4pPr marL="1026705" indent="0">
              <a:buNone/>
              <a:defRPr sz="1200" b="1"/>
            </a:lvl4pPr>
            <a:lvl5pPr marL="1368941" indent="0">
              <a:buNone/>
              <a:defRPr sz="1200" b="1"/>
            </a:lvl5pPr>
            <a:lvl6pPr marL="1711175" indent="0">
              <a:buNone/>
              <a:defRPr sz="1200" b="1"/>
            </a:lvl6pPr>
            <a:lvl7pPr marL="2053412" indent="0">
              <a:buNone/>
              <a:defRPr sz="1200" b="1"/>
            </a:lvl7pPr>
            <a:lvl8pPr marL="2395646" indent="0">
              <a:buNone/>
              <a:defRPr sz="1200" b="1"/>
            </a:lvl8pPr>
            <a:lvl9pPr marL="273787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5" y="1631157"/>
            <a:ext cx="3674753" cy="319593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4" y="1205154"/>
            <a:ext cx="3587825" cy="42600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236" indent="0">
              <a:buNone/>
              <a:defRPr sz="1500" b="1"/>
            </a:lvl2pPr>
            <a:lvl3pPr marL="684470" indent="0">
              <a:buNone/>
              <a:defRPr sz="1350" b="1"/>
            </a:lvl3pPr>
            <a:lvl4pPr marL="1026705" indent="0">
              <a:buNone/>
              <a:defRPr sz="1200" b="1"/>
            </a:lvl4pPr>
            <a:lvl5pPr marL="1368941" indent="0">
              <a:buNone/>
              <a:defRPr sz="1200" b="1"/>
            </a:lvl5pPr>
            <a:lvl6pPr marL="1711175" indent="0">
              <a:buNone/>
              <a:defRPr sz="1200" b="1"/>
            </a:lvl6pPr>
            <a:lvl7pPr marL="2053412" indent="0">
              <a:buNone/>
              <a:defRPr sz="1200" b="1"/>
            </a:lvl7pPr>
            <a:lvl8pPr marL="2395646" indent="0">
              <a:buNone/>
              <a:defRPr sz="1200" b="1"/>
            </a:lvl8pPr>
            <a:lvl9pPr marL="2737879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4" y="1641073"/>
            <a:ext cx="3587825" cy="31860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808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8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67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8" y="4404443"/>
            <a:ext cx="567428" cy="489830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>
            <a:lvl1pPr algn="ctr">
              <a:defRPr sz="1800" i="0">
                <a:solidFill>
                  <a:schemeClr val="bg1"/>
                </a:solidFill>
                <a:latin typeface="+mj-lt"/>
              </a:defRPr>
            </a:lvl1pPr>
          </a:lstStyle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2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8208963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РАСПОЛОЖИТЕ НЕОБХОДИМУЮ ИНФОРМАЦИЮ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842709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236" indent="0">
              <a:buNone/>
              <a:defRPr sz="900"/>
            </a:lvl2pPr>
            <a:lvl3pPr marL="684470" indent="0">
              <a:buNone/>
              <a:defRPr sz="750"/>
            </a:lvl3pPr>
            <a:lvl4pPr marL="1026705" indent="0">
              <a:buNone/>
              <a:defRPr sz="675"/>
            </a:lvl4pPr>
            <a:lvl5pPr marL="1368941" indent="0">
              <a:buNone/>
              <a:defRPr sz="675"/>
            </a:lvl5pPr>
            <a:lvl6pPr marL="1711175" indent="0">
              <a:buNone/>
              <a:defRPr sz="675"/>
            </a:lvl6pPr>
            <a:lvl7pPr marL="2053412" indent="0">
              <a:buNone/>
              <a:defRPr sz="675"/>
            </a:lvl7pPr>
            <a:lvl8pPr marL="2395646" indent="0">
              <a:buNone/>
              <a:defRPr sz="675"/>
            </a:lvl8pPr>
            <a:lvl9pPr marL="2737879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69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236" indent="0">
              <a:buNone/>
              <a:defRPr sz="2100"/>
            </a:lvl2pPr>
            <a:lvl3pPr marL="684470" indent="0">
              <a:buNone/>
              <a:defRPr sz="1800"/>
            </a:lvl3pPr>
            <a:lvl4pPr marL="1026705" indent="0">
              <a:buNone/>
              <a:defRPr sz="1500"/>
            </a:lvl4pPr>
            <a:lvl5pPr marL="1368941" indent="0">
              <a:buNone/>
              <a:defRPr sz="1500"/>
            </a:lvl5pPr>
            <a:lvl6pPr marL="1711175" indent="0">
              <a:buNone/>
              <a:defRPr sz="1500"/>
            </a:lvl6pPr>
            <a:lvl7pPr marL="2053412" indent="0">
              <a:buNone/>
              <a:defRPr sz="1500"/>
            </a:lvl7pPr>
            <a:lvl8pPr marL="2395646" indent="0">
              <a:buNone/>
              <a:defRPr sz="1500"/>
            </a:lvl8pPr>
            <a:lvl9pPr marL="2737879" indent="0">
              <a:buNone/>
              <a:defRPr sz="15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236" indent="0">
              <a:buNone/>
              <a:defRPr sz="900"/>
            </a:lvl2pPr>
            <a:lvl3pPr marL="684470" indent="0">
              <a:buNone/>
              <a:defRPr sz="750"/>
            </a:lvl3pPr>
            <a:lvl4pPr marL="1026705" indent="0">
              <a:buNone/>
              <a:defRPr sz="675"/>
            </a:lvl4pPr>
            <a:lvl5pPr marL="1368941" indent="0">
              <a:buNone/>
              <a:defRPr sz="675"/>
            </a:lvl5pPr>
            <a:lvl6pPr marL="1711175" indent="0">
              <a:buNone/>
              <a:defRPr sz="675"/>
            </a:lvl6pPr>
            <a:lvl7pPr marL="2053412" indent="0">
              <a:buNone/>
              <a:defRPr sz="675"/>
            </a:lvl7pPr>
            <a:lvl8pPr marL="2395646" indent="0">
              <a:buNone/>
              <a:defRPr sz="675"/>
            </a:lvl8pPr>
            <a:lvl9pPr marL="2737879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8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91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1" y="227410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21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975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39" y="3845718"/>
            <a:ext cx="923925" cy="28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110" tIns="30056" rIns="60110" bIns="3005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575" dirty="0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8"/>
            <a:ext cx="7320689" cy="3621940"/>
          </a:xfrm>
        </p:spPr>
        <p:txBody>
          <a:bodyPr/>
          <a:lstStyle>
            <a:lvl1pPr marL="238973" indent="0">
              <a:buFontTx/>
              <a:buNone/>
              <a:defRPr b="1">
                <a:latin typeface="+mj-lt"/>
              </a:defRPr>
            </a:lvl1pPr>
            <a:lvl2pPr marL="236885" indent="2087">
              <a:defRPr>
                <a:latin typeface="+mj-lt"/>
              </a:defRPr>
            </a:lvl2pPr>
            <a:lvl3pPr marL="413246" indent="-171142">
              <a:tabLst/>
              <a:defRPr>
                <a:latin typeface="+mj-lt"/>
              </a:defRPr>
            </a:lvl3pPr>
            <a:lvl4pPr marL="0" indent="236885">
              <a:lnSpc>
                <a:spcPts val="1184"/>
              </a:lnSpc>
              <a:spcBef>
                <a:spcPts val="263"/>
              </a:spcBef>
              <a:defRPr>
                <a:latin typeface="+mj-lt"/>
              </a:defRPr>
            </a:lvl4pPr>
            <a:lvl5pPr>
              <a:lnSpc>
                <a:spcPts val="1184"/>
              </a:lnSpc>
              <a:spcBef>
                <a:spcPts val="26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68565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525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5306-2C19-4BA6-ADF3-BFBCE80DA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9082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61" tIns="31081" rIns="62161" bIns="31081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28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0B42-CD04-48AE-B4E5-147E4D2CA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834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61" tIns="31081" rIns="62161" bIns="31081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28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0B42-CD04-48AE-B4E5-147E4D2CA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7373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61" tIns="31081" rIns="62161" bIns="31081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28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0B42-CD04-48AE-B4E5-147E4D2CA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9184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9" y="1436"/>
            <a:ext cx="9142643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7" y="1205162"/>
            <a:ext cx="7320689" cy="3621940"/>
          </a:xfrm>
        </p:spPr>
        <p:txBody>
          <a:bodyPr/>
          <a:lstStyle>
            <a:lvl1pPr marL="189755" indent="0">
              <a:buFontTx/>
              <a:buNone/>
              <a:defRPr b="1">
                <a:latin typeface="+mj-lt"/>
              </a:defRPr>
            </a:lvl1pPr>
            <a:lvl2pPr marL="188098" indent="1660">
              <a:defRPr>
                <a:latin typeface="+mj-lt"/>
              </a:defRPr>
            </a:lvl2pPr>
            <a:lvl3pPr marL="328138" indent="-135895">
              <a:tabLst/>
              <a:defRPr>
                <a:latin typeface="+mj-lt"/>
              </a:defRPr>
            </a:lvl3pPr>
            <a:lvl4pPr marL="0" indent="188098">
              <a:lnSpc>
                <a:spcPts val="942"/>
              </a:lnSpc>
              <a:spcBef>
                <a:spcPts val="210"/>
              </a:spcBef>
              <a:defRPr>
                <a:latin typeface="+mj-lt"/>
              </a:defRPr>
            </a:lvl4pPr>
            <a:lvl5pPr>
              <a:lnSpc>
                <a:spcPts val="942"/>
              </a:lnSpc>
              <a:spcBef>
                <a:spcPts val="21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2"/>
            <a:ext cx="923618" cy="282640"/>
          </a:xfrm>
          <a:prstGeom prst="rect">
            <a:avLst/>
          </a:prstGeom>
          <a:noFill/>
        </p:spPr>
        <p:txBody>
          <a:bodyPr wrap="square" lIns="47735" tIns="23868" rIns="47735" bIns="23868" rtlCol="0">
            <a:noAutofit/>
          </a:bodyPr>
          <a:lstStyle/>
          <a:p>
            <a:pPr defTabSz="544734"/>
            <a:endParaRPr lang="ru-RU" sz="1074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6" y="375811"/>
            <a:ext cx="7337192" cy="829352"/>
          </a:xfrm>
        </p:spPr>
        <p:txBody>
          <a:bodyPr/>
          <a:lstStyle>
            <a:lvl1pPr marL="0" marR="0" indent="0" defTabSz="54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804"/>
            </a:lvl1pPr>
          </a:lstStyle>
          <a:p>
            <a:pPr marL="0" marR="0" lvl="0" indent="0" defTabSz="5444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506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7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 ЗАГОЛОВКЕ УКАЖИТЕ ОСНОВНУЮ МЫСЛЬ СЛАЙДА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ЗДЕСЬ ВЫ МОЖЕТЕ РАССКАЗАТЬ </a:t>
            </a:r>
            <a:br>
              <a:rPr lang="ru-RU" dirty="0"/>
            </a:br>
            <a:r>
              <a:rPr lang="ru-RU" dirty="0"/>
              <a:t>О ПРЕИМУЩЕСТВАХ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4930453" y="915988"/>
            <a:ext cx="3745235" cy="3743325"/>
          </a:xfr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 dirty="0"/>
              <a:t>А ЗДЕСЬ ПОГОВОРИТЬ О НЕДОСТАТКАХ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62475" y="1131590"/>
            <a:ext cx="0" cy="33843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411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161" tIns="31081" rIns="62161" bIns="31081"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28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4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90B42-CD04-48AE-B4E5-147E4D2CAB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521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98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defTabSz="357896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04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2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15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65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7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032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44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468313" y="925513"/>
            <a:ext cx="8351837" cy="3744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ru-RU" dirty="0"/>
              <a:t>ДОБАВЬТЕ НА СЛАЙД КАРТИНКУ, ГРАФИК, ДИАГРАММУ...</a:t>
            </a:r>
          </a:p>
        </p:txBody>
      </p:sp>
      <p:pic>
        <p:nvPicPr>
          <p:cNvPr id="5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87577"/>
          <a:stretch/>
        </p:blipFill>
        <p:spPr bwMode="auto">
          <a:xfrm>
            <a:off x="0" y="-20537"/>
            <a:ext cx="9144000" cy="774917"/>
          </a:xfrm>
          <a:prstGeom prst="rect">
            <a:avLst/>
          </a:prstGeom>
          <a:noFill/>
        </p:spPr>
      </p:pic>
      <p:sp>
        <p:nvSpPr>
          <p:cNvPr id="6" name="Текст 18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4" y="-20538"/>
            <a:ext cx="8200198" cy="774917"/>
          </a:xfrm>
        </p:spPr>
        <p:txBody>
          <a:bodyPr anchor="ctr">
            <a:no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ЧТОБЫ ДОНЕСТИ МЫСЛЬ МОЖНО ЕЕ ВИЗУАЛИЗИРОВАТЬ 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1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dirty="0" err="1"/>
              <a:t>Drag</a:t>
            </a:r>
            <a:r>
              <a:rPr lang="ru-RU" noProof="0" dirty="0"/>
              <a:t> </a:t>
            </a:r>
            <a:r>
              <a:rPr lang="ru-RU" noProof="0" dirty="0" err="1"/>
              <a:t>picture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placeholder</a:t>
            </a:r>
            <a:r>
              <a:rPr lang="ru-RU" noProof="0" dirty="0"/>
              <a:t> </a:t>
            </a:r>
            <a:r>
              <a:rPr lang="ru-RU" noProof="0" dirty="0" err="1"/>
              <a:t>or</a:t>
            </a:r>
            <a:r>
              <a:rPr lang="ru-RU" noProof="0" dirty="0"/>
              <a:t> </a:t>
            </a:r>
            <a:r>
              <a:rPr lang="ru-RU" noProof="0" dirty="0" err="1"/>
              <a:t>click</a:t>
            </a:r>
            <a:r>
              <a:rPr lang="ru-RU" noProof="0" dirty="0"/>
              <a:t> </a:t>
            </a:r>
            <a:r>
              <a:rPr lang="ru-RU" noProof="0" dirty="0" err="1"/>
              <a:t>icon</a:t>
            </a:r>
            <a:r>
              <a:rPr lang="ru-RU" noProof="0" dirty="0"/>
              <a:t> </a:t>
            </a:r>
            <a:r>
              <a:rPr lang="ru-RU" noProof="0" dirty="0" err="1"/>
              <a:t>to</a:t>
            </a:r>
            <a:r>
              <a:rPr lang="ru-RU" noProof="0" dirty="0"/>
              <a:t> </a:t>
            </a:r>
            <a:r>
              <a:rPr lang="ru-RU" noProof="0" dirty="0" err="1"/>
              <a:t>add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88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313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12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8294688" y="4769469"/>
            <a:ext cx="850900" cy="274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224838" y="4769469"/>
            <a:ext cx="342641" cy="274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Номер слайда 6"/>
          <p:cNvSpPr txBox="1">
            <a:spLocks/>
          </p:cNvSpPr>
          <p:nvPr userDrawn="1"/>
        </p:nvSpPr>
        <p:spPr>
          <a:xfrm>
            <a:off x="8175622" y="4771802"/>
            <a:ext cx="442664" cy="260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fld id="{E20E89E6-FE54-4E13-859C-1FA908D70D39}" type="slidenum">
              <a:rPr lang="ru-RU" b="0" smtClean="0">
                <a:solidFill>
                  <a:schemeClr val="bg1"/>
                </a:solidFill>
              </a:rPr>
              <a:pPr marL="0" indent="0" algn="ctr"/>
              <a:t>‹#›</a:t>
            </a:fld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39503"/>
            <a:ext cx="8351838" cy="43198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ru-RU" dirty="0"/>
              <a:t>ЭТО ПУСТОЙ СЛАЙД </a:t>
            </a:r>
            <a:br>
              <a:rPr lang="ru-RU" dirty="0"/>
            </a:br>
            <a:r>
              <a:rPr lang="ru-RU" dirty="0"/>
              <a:t>ОН НЕОБХОДИМ ДЛЯ СОЗДАНИЯ НЕСТАНДАРТНЫХ СЛАЙДОВ </a:t>
            </a:r>
            <a:br>
              <a:rPr lang="ru-RU" dirty="0"/>
            </a:br>
            <a:r>
              <a:rPr lang="ru-RU" dirty="0"/>
              <a:t>НАПРИМЕР ДЛЯ СОЗДАНИЯ СЛАЙДА С КАРТИНКОЙ ИЛИ СХЕМОЙ (ИНОГДА, ЧТОБЫ ДОНЕСТИ МЫСЛЬ ДОСТАТОЧНО ЕЁ ЛИШЬ ВИЗУАЛИЗИРОВАТЬ)</a:t>
            </a:r>
          </a:p>
        </p:txBody>
      </p:sp>
    </p:spTree>
    <p:extLst>
      <p:ext uri="{BB962C8B-B14F-4D97-AF65-F5344CB8AC3E}">
        <p14:creationId xmlns:p14="http://schemas.microsoft.com/office/powerpoint/2010/main" val="237479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628650"/>
            <a:ext cx="6762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924" y="2967673"/>
            <a:ext cx="8211636" cy="9144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 ЧЕМ ВЫ РАССКАЖЕТЕ СЕГОДНЯ? </a:t>
            </a:r>
          </a:p>
        </p:txBody>
      </p:sp>
    </p:spTree>
    <p:extLst>
      <p:ext uri="{BB962C8B-B14F-4D97-AF65-F5344CB8AC3E}">
        <p14:creationId xmlns:p14="http://schemas.microsoft.com/office/powerpoint/2010/main" val="171066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68" y="1436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8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2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68751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65C3-A094-4EBA-ACB1-40E972773B5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0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6" r:id="rId4"/>
    <p:sldLayoutId id="2147483664" r:id="rId5"/>
    <p:sldLayoutId id="2147483667" r:id="rId6"/>
    <p:sldLayoutId id="2147483660" r:id="rId7"/>
    <p:sldLayoutId id="2147483686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8" y="367518"/>
            <a:ext cx="7343873" cy="832711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8" y="1200152"/>
            <a:ext cx="7343873" cy="3626943"/>
          </a:xfrm>
          <a:prstGeom prst="rect">
            <a:avLst/>
          </a:prstGeom>
        </p:spPr>
        <p:txBody>
          <a:bodyPr vert="horz" lIns="81630" tIns="40815" rIns="81630" bIns="408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2" y="4531079"/>
            <a:ext cx="619711" cy="473875"/>
          </a:xfrm>
          <a:prstGeom prst="rect">
            <a:avLst/>
          </a:prstGeom>
        </p:spPr>
        <p:txBody>
          <a:bodyPr vert="horz" lIns="81630" tIns="40815" rIns="81630" bIns="40815" rtlCol="0" anchor="ctr"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6275" eaLnBrk="1" fontAlgn="auto" hangingPunct="1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latin typeface="Calibri"/>
                <a:cs typeface="+mn-cs"/>
              </a:rPr>
              <a:pPr defTabSz="816275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6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hf hdr="0" ftr="0" dt="0"/>
  <p:txStyles>
    <p:titleStyle>
      <a:lvl1pPr algn="l" defTabSz="816275" rtl="0" eaLnBrk="1" latinLnBrk="0" hangingPunct="1">
        <a:lnSpc>
          <a:spcPts val="4070"/>
        </a:lnSpc>
        <a:spcBef>
          <a:spcPct val="0"/>
        </a:spcBef>
        <a:buNone/>
        <a:defRPr sz="33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498" indent="0" algn="l" defTabSz="816275" rtl="0" eaLnBrk="1" latinLnBrk="0" hangingPunct="1">
        <a:spcBef>
          <a:spcPct val="20000"/>
        </a:spcBef>
        <a:buFont typeface="+mj-lt"/>
        <a:buNone/>
        <a:defRPr sz="28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498" indent="0" algn="l" defTabSz="816275" rtl="0" eaLnBrk="1" latinLnBrk="0" hangingPunct="1">
        <a:spcBef>
          <a:spcPct val="20000"/>
        </a:spcBef>
        <a:buFont typeface="Arial" pitchFamily="34" charset="0"/>
        <a:buNone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14" indent="-203745" algn="l" defTabSz="816275" rtl="0" eaLnBrk="1" latinLnBrk="0" hangingPunct="1">
        <a:spcBef>
          <a:spcPct val="20000"/>
        </a:spcBef>
        <a:buFont typeface="Arial" pitchFamily="34" charset="0"/>
        <a:buChar char="•"/>
        <a:defRPr sz="19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13" algn="just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tabLst/>
        <a:defRPr sz="13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081" indent="0" algn="l" defTabSz="816275" rtl="0" eaLnBrk="1" latinLnBrk="0" hangingPunct="1">
        <a:lnSpc>
          <a:spcPts val="1409"/>
        </a:lnSpc>
        <a:spcBef>
          <a:spcPts val="313"/>
        </a:spcBef>
        <a:buFont typeface="Arial" pitchFamily="34" charset="0"/>
        <a:buNone/>
        <a:defRPr sz="11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757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895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033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169" indent="-204069" algn="l" defTabSz="81627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3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75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13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5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88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26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964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01" algn="l" defTabSz="81627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4" y="367520"/>
            <a:ext cx="7343873" cy="832711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4" y="1200150"/>
            <a:ext cx="7343873" cy="3626943"/>
          </a:xfrm>
          <a:prstGeom prst="rect">
            <a:avLst/>
          </a:prstGeom>
        </p:spPr>
        <p:txBody>
          <a:bodyPr vert="horz" lIns="91264" tIns="45632" rIns="91264" bIns="45632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72"/>
            <a:ext cx="2133600" cy="273844"/>
          </a:xfrm>
          <a:prstGeom prst="rect">
            <a:avLst/>
          </a:prstGeom>
        </p:spPr>
        <p:txBody>
          <a:bodyPr vert="horz" lIns="91264" tIns="45632" rIns="91264" bIns="4563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3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72"/>
            <a:ext cx="2895600" cy="273844"/>
          </a:xfrm>
          <a:prstGeom prst="rect">
            <a:avLst/>
          </a:prstGeom>
        </p:spPr>
        <p:txBody>
          <a:bodyPr vert="horz" lIns="91264" tIns="45632" rIns="91264" bIns="4563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33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9"/>
            <a:ext cx="619711" cy="473876"/>
          </a:xfrm>
          <a:prstGeom prst="rect">
            <a:avLst/>
          </a:prstGeom>
        </p:spPr>
        <p:txBody>
          <a:bodyPr vert="horz" lIns="91264" tIns="45632" rIns="91264" bIns="45632" rtlCol="0" anchor="ctr">
            <a:normAutofit/>
          </a:bodyPr>
          <a:lstStyle>
            <a:lvl1pPr algn="ctr">
              <a:lnSpc>
                <a:spcPts val="1578"/>
              </a:lnSpc>
              <a:defRPr sz="1800">
                <a:solidFill>
                  <a:schemeClr val="bg1"/>
                </a:solidFill>
              </a:defRPr>
            </a:lvl1pPr>
          </a:lstStyle>
          <a:p>
            <a:pPr defTabSz="684833"/>
            <a:fld id="{8954F463-B31C-4AEE-9AF8-CD5F70BF198E}" type="slidenum">
              <a:rPr lang="ru-RU" smtClean="0">
                <a:solidFill>
                  <a:prstClr val="white"/>
                </a:solidFill>
              </a:rPr>
              <a:pPr defTabSz="684833"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9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p:hf hdr="0" ftr="0" dt="0"/>
  <p:txStyles>
    <p:titleStyle>
      <a:lvl1pPr algn="l" defTabSz="684470" rtl="0" eaLnBrk="1" latinLnBrk="0" hangingPunct="1">
        <a:lnSpc>
          <a:spcPts val="3415"/>
        </a:lnSpc>
        <a:spcBef>
          <a:spcPct val="0"/>
        </a:spcBef>
        <a:buNone/>
        <a:defRPr sz="2775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38558" indent="0" algn="l" defTabSz="684470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38558" indent="0" algn="l" defTabSz="684470" rtl="0" eaLnBrk="1" latinLnBrk="0" hangingPunct="1">
        <a:spcBef>
          <a:spcPct val="20000"/>
        </a:spcBef>
        <a:buFont typeface="Arial" pitchFamily="34" charset="0"/>
        <a:buNone/>
        <a:defRPr sz="1575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467744" indent="-170846" algn="l" defTabSz="684470" rtl="0" eaLnBrk="1" latinLnBrk="0" hangingPunct="1">
        <a:spcBef>
          <a:spcPct val="20000"/>
        </a:spcBef>
        <a:buFont typeface="Arial" pitchFamily="34" charset="0"/>
        <a:buChar char="•"/>
        <a:defRPr sz="1575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36474" algn="just" defTabSz="684470" rtl="0" eaLnBrk="1" latinLnBrk="0" hangingPunct="1">
        <a:lnSpc>
          <a:spcPts val="1184"/>
        </a:lnSpc>
        <a:spcBef>
          <a:spcPts val="263"/>
        </a:spcBef>
        <a:buFont typeface="Arial" pitchFamily="34" charset="0"/>
        <a:buNone/>
        <a:tabLst/>
        <a:defRPr sz="105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941736" indent="0" algn="l" defTabSz="684470" rtl="0" eaLnBrk="1" latinLnBrk="0" hangingPunct="1">
        <a:lnSpc>
          <a:spcPts val="1184"/>
        </a:lnSpc>
        <a:spcBef>
          <a:spcPts val="263"/>
        </a:spcBef>
        <a:buFont typeface="Arial" pitchFamily="34" charset="0"/>
        <a:buNone/>
        <a:defRPr sz="9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882292" indent="-171117" algn="l" defTabSz="684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528" indent="-171117" algn="l" defTabSz="684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764" indent="-171117" algn="l" defTabSz="684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998" indent="-171117" algn="l" defTabSz="6844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236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4470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6705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68941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1175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3412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5646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37879" algn="l" defTabSz="68447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57896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defTabSz="357896"/>
            <a:fld id="{D57E3FE5-A9B2-4740-BCFC-E5DFD07173BA}" type="slidenum">
              <a:rPr lang="en-US">
                <a:solidFill>
                  <a:prstClr val="white"/>
                </a:solidFill>
              </a:rPr>
              <a:pPr defTabSz="357896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2940240" y="4597116"/>
            <a:ext cx="3263519" cy="3642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 b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10539" y="3746453"/>
            <a:ext cx="7322921" cy="704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>
                <a:latin typeface="Arial Narrow" panose="020B0606020202030204" pitchFamily="34" charset="0"/>
              </a:rPr>
              <a:t>НАЧАЛЬНИК УПРАВЛЕНИЯ ИНТЕРАКТИВНЫХ СЕРВИСОВ ФНС РОССИИ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О.Н. ЧЕПУРИНА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88E2D08D-0DA1-44DA-89A9-0B470BD1D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8" y="2503847"/>
            <a:ext cx="8211636" cy="9144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СОВЕРШЕНСТВОВАНИЕ РАБОТЫ</a:t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С НАЛОГОПЛАТЕЛЬЩИКАМИ</a:t>
            </a:r>
          </a:p>
        </p:txBody>
      </p:sp>
    </p:spTree>
    <p:extLst>
      <p:ext uri="{BB962C8B-B14F-4D97-AF65-F5344CB8AC3E}">
        <p14:creationId xmlns:p14="http://schemas.microsoft.com/office/powerpoint/2010/main" val="32574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1914" y="556511"/>
            <a:ext cx="5914302" cy="461536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/>
          <a:p>
            <a:pPr defTabSz="695606">
              <a:spcBef>
                <a:spcPct val="0"/>
              </a:spcBef>
              <a:defRPr/>
            </a:pPr>
            <a:r>
              <a:rPr lang="ru-RU" altLang="ru-RU" sz="24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ПРОБЛЕМЫ ОБРАБОТКИ обращений</a:t>
            </a:r>
            <a:endParaRPr lang="en-US" altLang="ru-RU" sz="2400" b="1" cap="all" dirty="0">
              <a:solidFill>
                <a:srgbClr val="005AA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983" y="1143868"/>
            <a:ext cx="192689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defTabSz="887198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spcBef>
                <a:spcPts val="408"/>
              </a:spcBef>
            </a:pPr>
            <a:r>
              <a:rPr lang="ru-RU" sz="1600" kern="0" dirty="0">
                <a:solidFill>
                  <a:srgbClr val="F15A22"/>
                </a:solidFill>
                <a:latin typeface="Arial Narrow" panose="020B0606020202030204" pitchFamily="34" charset="0"/>
              </a:rPr>
              <a:t>2 млн </a:t>
            </a:r>
            <a:r>
              <a:rPr lang="ru-RU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формализованных обращений за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3065" y="2025036"/>
            <a:ext cx="6866882" cy="1840610"/>
          </a:xfrm>
          <a:prstGeom prst="rect">
            <a:avLst/>
          </a:prstGeom>
        </p:spPr>
        <p:txBody>
          <a:bodyPr wrap="square" lIns="0" tIns="24489" rIns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ý"/>
              <a:defRPr/>
            </a:pP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Процесс обработки обращений полностью ручной</a:t>
            </a:r>
          </a:p>
          <a:p>
            <a:pPr marL="342900" indent="-342900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ý"/>
              <a:defRPr/>
            </a:pP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Отсутствует система контроля содержания (качества) ответа</a:t>
            </a:r>
          </a:p>
          <a:p>
            <a:pPr marL="342900" indent="-342900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ý"/>
              <a:defRPr/>
            </a:pP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Отсутствует анализ причин обращений и система мониторинга</a:t>
            </a:r>
          </a:p>
          <a:p>
            <a:pPr marL="342900" indent="-342900">
              <a:spcBef>
                <a:spcPts val="600"/>
              </a:spcBef>
              <a:buClr>
                <a:srgbClr val="FF3300"/>
              </a:buClr>
              <a:buFont typeface="Wingdings" panose="05000000000000000000" pitchFamily="2" charset="2"/>
              <a:buChar char="ý"/>
              <a:defRPr/>
            </a:pP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Длительные сроки подготовки ответа (в рамках 59-фз,</a:t>
            </a:r>
            <a:b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но налогоплательщик хочет быстрее)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4944" y="1143868"/>
            <a:ext cx="241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8"/>
              </a:spcBef>
            </a:pPr>
            <a:r>
              <a:rPr lang="ru-RU" sz="1600" b="1" kern="0" dirty="0">
                <a:solidFill>
                  <a:srgbClr val="F15A22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10-15% 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прогнозируемый рост количества обращений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4193984"/>
            <a:ext cx="2937327" cy="678651"/>
          </a:xfrm>
          <a:prstGeom prst="rect">
            <a:avLst/>
          </a:prstGeom>
          <a:noFill/>
        </p:spPr>
        <p:txBody>
          <a:bodyPr vert="horz" wrap="square" lIns="62114" tIns="31057" rIns="62114" bIns="31057" rtlCol="0" anchor="ctr">
            <a:spAutoFit/>
          </a:bodyPr>
          <a:lstStyle/>
          <a:p>
            <a:pPr defTabSz="473151"/>
            <a:r>
              <a:rPr lang="ru-RU" altLang="ru-RU" sz="2000" b="1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Нагрузка на сотрудников растет</a:t>
            </a:r>
            <a:endParaRPr lang="en-US" altLang="ru-RU" sz="2000" b="1" cap="all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8441" y="4194361"/>
            <a:ext cx="3735549" cy="678274"/>
          </a:xfrm>
          <a:prstGeom prst="rect">
            <a:avLst/>
          </a:prstGeom>
          <a:noFill/>
        </p:spPr>
        <p:txBody>
          <a:bodyPr vert="horz" wrap="square" lIns="62114" tIns="31057" rIns="62114" bIns="31057" rtlCol="0" anchor="ctr">
            <a:spAutoFit/>
          </a:bodyPr>
          <a:lstStyle/>
          <a:p>
            <a:pPr defTabSz="473151"/>
            <a:r>
              <a:rPr lang="ru-RU" altLang="ru-RU" sz="2000" b="1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снижается качество ответа И срок ПРОДЛЕВАЕТСЯ</a:t>
            </a:r>
            <a:endParaRPr lang="en-US" altLang="ru-RU" sz="2000" b="1" cap="all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10756" y="1171375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8"/>
              </a:spcBef>
            </a:pPr>
            <a:r>
              <a:rPr lang="ru-RU" sz="1600" b="1" kern="0" dirty="0">
                <a:solidFill>
                  <a:srgbClr val="F15A22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Около 8000 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сотрудников инспекций заняты в подготовке ответов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90B42-CD04-48AE-B4E5-147E4D2CABF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xmlns="" id="{B8BFCD33-0000-4C37-AFC4-249FF2F987F5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H="1">
            <a:off x="674895" y="3732549"/>
            <a:ext cx="953450" cy="648071"/>
          </a:xfrm>
          <a:prstGeom prst="bentConnector2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C26032F7-2016-4D8C-9AD5-B5E741FB90C1}"/>
              </a:ext>
            </a:extLst>
          </p:cNvPr>
          <p:cNvCxnSpPr>
            <a:cxnSpLocks/>
          </p:cNvCxnSpPr>
          <p:nvPr/>
        </p:nvCxnSpPr>
        <p:spPr>
          <a:xfrm>
            <a:off x="4156506" y="4531069"/>
            <a:ext cx="41549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xmlns="" id="{9BBCD10A-A2AF-4EF7-8B4C-67C6B0059D5D}"/>
              </a:ext>
            </a:extLst>
          </p:cNvPr>
          <p:cNvSpPr/>
          <p:nvPr/>
        </p:nvSpPr>
        <p:spPr>
          <a:xfrm>
            <a:off x="1475656" y="4193984"/>
            <a:ext cx="2612979" cy="66765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xmlns="" id="{4BAA976A-F91B-4038-B76C-7534B8D428E9}"/>
              </a:ext>
            </a:extLst>
          </p:cNvPr>
          <p:cNvSpPr/>
          <p:nvPr/>
        </p:nvSpPr>
        <p:spPr>
          <a:xfrm>
            <a:off x="4631304" y="4193984"/>
            <a:ext cx="3685112" cy="667653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B99C3EE-2A8E-4DCF-9A31-1E28DF715499}"/>
              </a:ext>
            </a:extLst>
          </p:cNvPr>
          <p:cNvSpPr/>
          <p:nvPr/>
        </p:nvSpPr>
        <p:spPr>
          <a:xfrm>
            <a:off x="54346" y="1131590"/>
            <a:ext cx="9089654" cy="401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fld id="{9F5AAEEB-8DAC-4DE9-A70E-AD090C2DA6B1}" type="slidenum">
              <a:rPr lang="ru-RU" altLang="ru-RU" smtClean="0">
                <a:latin typeface="Arial" panose="020B0604020202020204" pitchFamily="34" charset="0"/>
              </a:rPr>
              <a:pPr/>
              <a:t>11</a:t>
            </a:fld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2BDE470-E2B1-4E85-88F6-D742AB823B8F}"/>
              </a:ext>
            </a:extLst>
          </p:cNvPr>
          <p:cNvSpPr txBox="1">
            <a:spLocks/>
          </p:cNvSpPr>
          <p:nvPr/>
        </p:nvSpPr>
        <p:spPr>
          <a:xfrm>
            <a:off x="683568" y="570045"/>
            <a:ext cx="6481480" cy="561545"/>
          </a:xfrm>
          <a:prstGeom prst="rect">
            <a:avLst/>
          </a:prstGeom>
          <a:effectLst/>
        </p:spPr>
        <p:txBody>
          <a:bodyPr vert="horz" lIns="62201" tIns="31101" rIns="62201" bIns="3110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cap="all" dirty="0">
                <a:solidFill>
                  <a:srgbClr val="005AA9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Схема обработки обращения</a:t>
            </a:r>
          </a:p>
          <a:p>
            <a:pPr algn="l"/>
            <a:r>
              <a:rPr lang="ru-RU" sz="2400" b="1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КАК СЕЙЧАС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r="9122" b="51577"/>
          <a:stretch/>
        </p:blipFill>
        <p:spPr>
          <a:xfrm>
            <a:off x="54346" y="1140419"/>
            <a:ext cx="5940152" cy="261042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6A1D12-A385-49B3-8C9D-F72137B7D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12" t="48517" r="3776" b="-356"/>
          <a:stretch/>
        </p:blipFill>
        <p:spPr>
          <a:xfrm>
            <a:off x="6009615" y="2358189"/>
            <a:ext cx="3134385" cy="2785311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4716D679-22D8-4658-81D5-44FE586AE5AF}"/>
              </a:ext>
            </a:extLst>
          </p:cNvPr>
          <p:cNvSpPr/>
          <p:nvPr/>
        </p:nvSpPr>
        <p:spPr>
          <a:xfrm>
            <a:off x="4162926" y="2093495"/>
            <a:ext cx="2827421" cy="2081463"/>
          </a:xfrm>
          <a:custGeom>
            <a:avLst/>
            <a:gdLst>
              <a:gd name="connsiteX0" fmla="*/ 0 w 2827421"/>
              <a:gd name="connsiteY0" fmla="*/ 1624263 h 2081463"/>
              <a:gd name="connsiteX1" fmla="*/ 0 w 2827421"/>
              <a:gd name="connsiteY1" fmla="*/ 2081463 h 2081463"/>
              <a:gd name="connsiteX2" fmla="*/ 1913021 w 2827421"/>
              <a:gd name="connsiteY2" fmla="*/ 2081463 h 2081463"/>
              <a:gd name="connsiteX3" fmla="*/ 1913021 w 2827421"/>
              <a:gd name="connsiteY3" fmla="*/ 0 h 2081463"/>
              <a:gd name="connsiteX4" fmla="*/ 2827421 w 2827421"/>
              <a:gd name="connsiteY4" fmla="*/ 0 h 2081463"/>
              <a:gd name="connsiteX5" fmla="*/ 2827421 w 2827421"/>
              <a:gd name="connsiteY5" fmla="*/ 252663 h 20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7421" h="2081463">
                <a:moveTo>
                  <a:pt x="0" y="1624263"/>
                </a:moveTo>
                <a:lnTo>
                  <a:pt x="0" y="2081463"/>
                </a:lnTo>
                <a:lnTo>
                  <a:pt x="1913021" y="2081463"/>
                </a:lnTo>
                <a:lnTo>
                  <a:pt x="1913021" y="0"/>
                </a:lnTo>
                <a:lnTo>
                  <a:pt x="2827421" y="0"/>
                </a:lnTo>
                <a:lnTo>
                  <a:pt x="2827421" y="25266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FD49E980-1EC2-4F9A-95CE-856872B3713C}"/>
              </a:ext>
            </a:extLst>
          </p:cNvPr>
          <p:cNvSpPr/>
          <p:nvPr/>
        </p:nvSpPr>
        <p:spPr>
          <a:xfrm>
            <a:off x="5185611" y="2033337"/>
            <a:ext cx="2779294" cy="2105526"/>
          </a:xfrm>
          <a:custGeom>
            <a:avLst/>
            <a:gdLst>
              <a:gd name="connsiteX0" fmla="*/ 0 w 2779294"/>
              <a:gd name="connsiteY0" fmla="*/ 1684421 h 2105526"/>
              <a:gd name="connsiteX1" fmla="*/ 0 w 2779294"/>
              <a:gd name="connsiteY1" fmla="*/ 2105526 h 2105526"/>
              <a:gd name="connsiteX2" fmla="*/ 854242 w 2779294"/>
              <a:gd name="connsiteY2" fmla="*/ 2105526 h 2105526"/>
              <a:gd name="connsiteX3" fmla="*/ 854242 w 2779294"/>
              <a:gd name="connsiteY3" fmla="*/ 0 h 2105526"/>
              <a:gd name="connsiteX4" fmla="*/ 2779294 w 2779294"/>
              <a:gd name="connsiteY4" fmla="*/ 0 h 2105526"/>
              <a:gd name="connsiteX5" fmla="*/ 2779294 w 2779294"/>
              <a:gd name="connsiteY5" fmla="*/ 312821 h 210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9294" h="2105526">
                <a:moveTo>
                  <a:pt x="0" y="1684421"/>
                </a:moveTo>
                <a:lnTo>
                  <a:pt x="0" y="2105526"/>
                </a:lnTo>
                <a:lnTo>
                  <a:pt x="854242" y="2105526"/>
                </a:lnTo>
                <a:lnTo>
                  <a:pt x="854242" y="0"/>
                </a:lnTo>
                <a:lnTo>
                  <a:pt x="2779294" y="0"/>
                </a:lnTo>
                <a:lnTo>
                  <a:pt x="2779294" y="31282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Прямоугольник 97"/>
          <p:cNvSpPr/>
          <p:nvPr/>
        </p:nvSpPr>
        <p:spPr>
          <a:xfrm>
            <a:off x="696727" y="417512"/>
            <a:ext cx="7629370" cy="764451"/>
          </a:xfrm>
          <a:prstGeom prst="rect">
            <a:avLst/>
          </a:prstGeom>
          <a:noFill/>
        </p:spPr>
        <p:txBody>
          <a:bodyPr vert="horz" wrap="square" lIns="62114" tIns="31057" rIns="62114" bIns="31057" rtlCol="0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altLang="ru-RU" sz="24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ПРОЦЕСС ОБРАБОТКИ ОБРАЩЕНИЙ</a:t>
            </a:r>
          </a:p>
          <a:p>
            <a:pPr defTabSz="473151"/>
            <a:r>
              <a:rPr lang="ru-RU" altLang="ru-RU" sz="2400" b="1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ПРИМЕР: «В ЛИЧНОМ КАБИНЕТЕ НЕТ МОЕГО ОБЪЕКТА»</a:t>
            </a:r>
          </a:p>
        </p:txBody>
      </p:sp>
      <p:sp>
        <p:nvSpPr>
          <p:cNvPr id="483" name="Прямоугольник 482">
            <a:extLst>
              <a:ext uri="{FF2B5EF4-FFF2-40B4-BE49-F238E27FC236}">
                <a16:creationId xmlns:a16="http://schemas.microsoft.com/office/drawing/2014/main" xmlns="" id="{ED65A03D-F810-48C7-AF56-F8AF1A6445CB}"/>
              </a:ext>
            </a:extLst>
          </p:cNvPr>
          <p:cNvSpPr/>
          <p:nvPr/>
        </p:nvSpPr>
        <p:spPr>
          <a:xfrm>
            <a:off x="1317183" y="4249114"/>
            <a:ext cx="694650" cy="3868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>
              <a:latin typeface="Arial Narrow" panose="020B0606020202030204" pitchFamily="34" charset="0"/>
            </a:endParaRPr>
          </a:p>
        </p:txBody>
      </p:sp>
      <p:sp>
        <p:nvSpPr>
          <p:cNvPr id="484" name="Прямоугольник 483">
            <a:extLst>
              <a:ext uri="{FF2B5EF4-FFF2-40B4-BE49-F238E27FC236}">
                <a16:creationId xmlns:a16="http://schemas.microsoft.com/office/drawing/2014/main" xmlns="" id="{5708A0E2-E234-4646-A645-341583E1B33F}"/>
              </a:ext>
            </a:extLst>
          </p:cNvPr>
          <p:cNvSpPr/>
          <p:nvPr/>
        </p:nvSpPr>
        <p:spPr>
          <a:xfrm>
            <a:off x="373022" y="4228698"/>
            <a:ext cx="737244" cy="3868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>
              <a:latin typeface="Arial Narrow" panose="020B0606020202030204" pitchFamily="34" charset="0"/>
            </a:endParaRPr>
          </a:p>
        </p:txBody>
      </p:sp>
      <p:sp>
        <p:nvSpPr>
          <p:cNvPr id="485" name="Прямоугольник 484">
            <a:extLst>
              <a:ext uri="{FF2B5EF4-FFF2-40B4-BE49-F238E27FC236}">
                <a16:creationId xmlns:a16="http://schemas.microsoft.com/office/drawing/2014/main" xmlns="" id="{E1FFA64E-4AE0-4207-95B9-1A10E74B593C}"/>
              </a:ext>
            </a:extLst>
          </p:cNvPr>
          <p:cNvSpPr/>
          <p:nvPr/>
        </p:nvSpPr>
        <p:spPr>
          <a:xfrm>
            <a:off x="1196668" y="2082739"/>
            <a:ext cx="602098" cy="3898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>
              <a:latin typeface="Arial Narrow" panose="020B0606020202030204" pitchFamily="34" charset="0"/>
            </a:endParaRPr>
          </a:p>
        </p:txBody>
      </p:sp>
      <p:sp>
        <p:nvSpPr>
          <p:cNvPr id="486" name="Прямоугольник 485">
            <a:extLst>
              <a:ext uri="{FF2B5EF4-FFF2-40B4-BE49-F238E27FC236}">
                <a16:creationId xmlns:a16="http://schemas.microsoft.com/office/drawing/2014/main" xmlns="" id="{532AC6E8-3FAF-434B-9A66-D0319403C59A}"/>
              </a:ext>
            </a:extLst>
          </p:cNvPr>
          <p:cNvSpPr/>
          <p:nvPr/>
        </p:nvSpPr>
        <p:spPr>
          <a:xfrm>
            <a:off x="375323" y="4243871"/>
            <a:ext cx="722074" cy="353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 dirty="0">
              <a:latin typeface="Arial Narrow" panose="020B0606020202030204" pitchFamily="34" charset="0"/>
            </a:endParaRPr>
          </a:p>
        </p:txBody>
      </p:sp>
      <p:sp>
        <p:nvSpPr>
          <p:cNvPr id="487" name="Прямоугольник 486">
            <a:extLst>
              <a:ext uri="{FF2B5EF4-FFF2-40B4-BE49-F238E27FC236}">
                <a16:creationId xmlns:a16="http://schemas.microsoft.com/office/drawing/2014/main" xmlns="" id="{558E698B-72BE-4691-9840-5D15DE449A4D}"/>
              </a:ext>
            </a:extLst>
          </p:cNvPr>
          <p:cNvSpPr/>
          <p:nvPr/>
        </p:nvSpPr>
        <p:spPr>
          <a:xfrm>
            <a:off x="2861944" y="2108935"/>
            <a:ext cx="767774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cxnSp>
        <p:nvCxnSpPr>
          <p:cNvPr id="488" name="Прямая со стрелкой 487">
            <a:extLst>
              <a:ext uri="{FF2B5EF4-FFF2-40B4-BE49-F238E27FC236}">
                <a16:creationId xmlns:a16="http://schemas.microsoft.com/office/drawing/2014/main" xmlns="" id="{643F8086-87FE-48C7-A3A4-53EE70D06036}"/>
              </a:ext>
            </a:extLst>
          </p:cNvPr>
          <p:cNvCxnSpPr/>
          <p:nvPr/>
        </p:nvCxnSpPr>
        <p:spPr>
          <a:xfrm flipV="1">
            <a:off x="1001573" y="2282700"/>
            <a:ext cx="174374" cy="295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9" name="Прямоугольник 488">
            <a:extLst>
              <a:ext uri="{FF2B5EF4-FFF2-40B4-BE49-F238E27FC236}">
                <a16:creationId xmlns:a16="http://schemas.microsoft.com/office/drawing/2014/main" xmlns="" id="{5DD36099-1991-421F-A995-A4DA2FC54ED3}"/>
              </a:ext>
            </a:extLst>
          </p:cNvPr>
          <p:cNvSpPr/>
          <p:nvPr/>
        </p:nvSpPr>
        <p:spPr>
          <a:xfrm>
            <a:off x="1212129" y="2100792"/>
            <a:ext cx="571083" cy="353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F66ECFE1-49A4-4169-8C0F-7B89898B255D}"/>
              </a:ext>
            </a:extLst>
          </p:cNvPr>
          <p:cNvSpPr txBox="1"/>
          <p:nvPr/>
        </p:nvSpPr>
        <p:spPr>
          <a:xfrm>
            <a:off x="1155517" y="2156519"/>
            <a:ext cx="711480" cy="2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5000"/>
              </a:lnSpc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sz="680" dirty="0"/>
              <a:t>РЕГИСТРАЦИЯ ОБРАЩЕНИЯ</a:t>
            </a:r>
          </a:p>
        </p:txBody>
      </p:sp>
      <p:sp>
        <p:nvSpPr>
          <p:cNvPr id="491" name="Прямоугольник 490">
            <a:extLst>
              <a:ext uri="{FF2B5EF4-FFF2-40B4-BE49-F238E27FC236}">
                <a16:creationId xmlns:a16="http://schemas.microsoft.com/office/drawing/2014/main" xmlns="" id="{EEB3D31A-5FF1-4A04-92F4-75CEC28696FC}"/>
              </a:ext>
            </a:extLst>
          </p:cNvPr>
          <p:cNvSpPr/>
          <p:nvPr/>
        </p:nvSpPr>
        <p:spPr>
          <a:xfrm>
            <a:off x="1615846" y="3123313"/>
            <a:ext cx="728346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xmlns="" id="{1451308B-51F6-4116-8DD8-F783DF8A2F91}"/>
              </a:ext>
            </a:extLst>
          </p:cNvPr>
          <p:cNvSpPr txBox="1"/>
          <p:nvPr/>
        </p:nvSpPr>
        <p:spPr>
          <a:xfrm>
            <a:off x="1577347" y="3151080"/>
            <a:ext cx="829871" cy="2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680" dirty="0">
                <a:latin typeface="Arial Narrow" panose="020B0606020202030204" pitchFamily="34" charset="0"/>
              </a:rPr>
              <a:t>ЗАПРОС В РЕГ ОРГАН ПО СМЭВ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493" name="Прямоугольник 492">
            <a:extLst>
              <a:ext uri="{FF2B5EF4-FFF2-40B4-BE49-F238E27FC236}">
                <a16:creationId xmlns:a16="http://schemas.microsoft.com/office/drawing/2014/main" xmlns="" id="{C3EFAA8E-BD06-4172-BC6B-354DC2CAD59B}"/>
              </a:ext>
            </a:extLst>
          </p:cNvPr>
          <p:cNvSpPr/>
          <p:nvPr/>
        </p:nvSpPr>
        <p:spPr>
          <a:xfrm>
            <a:off x="653922" y="3126373"/>
            <a:ext cx="716806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xmlns="" id="{93C8EFE8-2F4B-4EB8-B810-C4F8333DDD07}"/>
              </a:ext>
            </a:extLst>
          </p:cNvPr>
          <p:cNvSpPr txBox="1"/>
          <p:nvPr/>
        </p:nvSpPr>
        <p:spPr>
          <a:xfrm>
            <a:off x="579447" y="3170630"/>
            <a:ext cx="844252" cy="2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680" dirty="0">
                <a:latin typeface="Arial Narrow" panose="020B0606020202030204" pitchFamily="34" charset="0"/>
              </a:rPr>
              <a:t>ПРОВЕРКА ПРАВА НА ОБЪЕКТ В АИС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495" name="Прямоугольник 494">
            <a:extLst>
              <a:ext uri="{FF2B5EF4-FFF2-40B4-BE49-F238E27FC236}">
                <a16:creationId xmlns:a16="http://schemas.microsoft.com/office/drawing/2014/main" xmlns="" id="{2F1D0BD8-690D-4BDA-842D-51B9AB7E3C43}"/>
              </a:ext>
            </a:extLst>
          </p:cNvPr>
          <p:cNvSpPr/>
          <p:nvPr/>
        </p:nvSpPr>
        <p:spPr>
          <a:xfrm>
            <a:off x="3623426" y="3133496"/>
            <a:ext cx="723260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xmlns="" id="{73F6EBAC-5CCF-4471-88D9-6758CCC5AB35}"/>
              </a:ext>
            </a:extLst>
          </p:cNvPr>
          <p:cNvSpPr txBox="1"/>
          <p:nvPr/>
        </p:nvSpPr>
        <p:spPr>
          <a:xfrm>
            <a:off x="3582040" y="3166809"/>
            <a:ext cx="80249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АКТУАЛИЗАЦИЯ ДАННЫХ В АИС</a:t>
            </a:r>
          </a:p>
        </p:txBody>
      </p:sp>
      <p:cxnSp>
        <p:nvCxnSpPr>
          <p:cNvPr id="497" name="Прямая со стрелкой 496">
            <a:extLst>
              <a:ext uri="{FF2B5EF4-FFF2-40B4-BE49-F238E27FC236}">
                <a16:creationId xmlns:a16="http://schemas.microsoft.com/office/drawing/2014/main" xmlns="" id="{196A6DBC-1955-4CC0-8007-5A5775830AB5}"/>
              </a:ext>
            </a:extLst>
          </p:cNvPr>
          <p:cNvCxnSpPr/>
          <p:nvPr/>
        </p:nvCxnSpPr>
        <p:spPr>
          <a:xfrm>
            <a:off x="1386235" y="3288937"/>
            <a:ext cx="229611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Прямоугольник 497">
            <a:extLst>
              <a:ext uri="{FF2B5EF4-FFF2-40B4-BE49-F238E27FC236}">
                <a16:creationId xmlns:a16="http://schemas.microsoft.com/office/drawing/2014/main" xmlns="" id="{05CCB8BD-4660-4E0B-AD70-C9EB8CBFD48B}"/>
              </a:ext>
            </a:extLst>
          </p:cNvPr>
          <p:cNvSpPr/>
          <p:nvPr/>
        </p:nvSpPr>
        <p:spPr>
          <a:xfrm>
            <a:off x="4561037" y="3125299"/>
            <a:ext cx="750090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xmlns="" id="{45D347E4-C519-45DB-BB06-33D42E24FC03}"/>
              </a:ext>
            </a:extLst>
          </p:cNvPr>
          <p:cNvSpPr txBox="1"/>
          <p:nvPr/>
        </p:nvSpPr>
        <p:spPr>
          <a:xfrm>
            <a:off x="4488450" y="3185965"/>
            <a:ext cx="890169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ФОРМИРОВАНИЕ ОТВЕТА</a:t>
            </a:r>
          </a:p>
        </p:txBody>
      </p:sp>
      <p:cxnSp>
        <p:nvCxnSpPr>
          <p:cNvPr id="500" name="Прямая со стрелкой 499">
            <a:extLst>
              <a:ext uri="{FF2B5EF4-FFF2-40B4-BE49-F238E27FC236}">
                <a16:creationId xmlns:a16="http://schemas.microsoft.com/office/drawing/2014/main" xmlns="" id="{A411E2B4-80AE-4E96-8460-E21F63C3F0BD}"/>
              </a:ext>
            </a:extLst>
          </p:cNvPr>
          <p:cNvCxnSpPr/>
          <p:nvPr/>
        </p:nvCxnSpPr>
        <p:spPr>
          <a:xfrm flipV="1">
            <a:off x="4362193" y="3308019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Rectangle 56">
            <a:extLst>
              <a:ext uri="{FF2B5EF4-FFF2-40B4-BE49-F238E27FC236}">
                <a16:creationId xmlns:a16="http://schemas.microsoft.com/office/drawing/2014/main" xmlns="" id="{3493B744-DBEB-4253-8DAA-8736937BE1A6}"/>
              </a:ext>
            </a:extLst>
          </p:cNvPr>
          <p:cNvSpPr/>
          <p:nvPr/>
        </p:nvSpPr>
        <p:spPr>
          <a:xfrm>
            <a:off x="2010629" y="1966314"/>
            <a:ext cx="57826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5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02" name="Rectangle 56">
            <a:extLst>
              <a:ext uri="{FF2B5EF4-FFF2-40B4-BE49-F238E27FC236}">
                <a16:creationId xmlns:a16="http://schemas.microsoft.com/office/drawing/2014/main" xmlns="" id="{DF82D8C8-321E-43FF-B230-9A670EBED1FD}"/>
              </a:ext>
            </a:extLst>
          </p:cNvPr>
          <p:cNvSpPr/>
          <p:nvPr/>
        </p:nvSpPr>
        <p:spPr>
          <a:xfrm>
            <a:off x="2867418" y="1965030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В течение 1 дня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03" name="Rectangle 56">
            <a:extLst>
              <a:ext uri="{FF2B5EF4-FFF2-40B4-BE49-F238E27FC236}">
                <a16:creationId xmlns:a16="http://schemas.microsoft.com/office/drawing/2014/main" xmlns="" id="{A46F40E9-FF78-4E0D-97CD-65551C7B6C5F}"/>
              </a:ext>
            </a:extLst>
          </p:cNvPr>
          <p:cNvSpPr/>
          <p:nvPr/>
        </p:nvSpPr>
        <p:spPr>
          <a:xfrm>
            <a:off x="3828548" y="1973937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10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04" name="Rectangle 56">
            <a:extLst>
              <a:ext uri="{FF2B5EF4-FFF2-40B4-BE49-F238E27FC236}">
                <a16:creationId xmlns:a16="http://schemas.microsoft.com/office/drawing/2014/main" xmlns="" id="{2E40EF8F-C236-428E-831C-E0AB18044B6A}"/>
              </a:ext>
            </a:extLst>
          </p:cNvPr>
          <p:cNvSpPr/>
          <p:nvPr/>
        </p:nvSpPr>
        <p:spPr>
          <a:xfrm>
            <a:off x="4888761" y="1964902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5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05" name="Прямоугольник 504">
            <a:extLst>
              <a:ext uri="{FF2B5EF4-FFF2-40B4-BE49-F238E27FC236}">
                <a16:creationId xmlns:a16="http://schemas.microsoft.com/office/drawing/2014/main" xmlns="" id="{6993DEC1-8D63-4846-81AA-7966D7F5062A}"/>
              </a:ext>
            </a:extLst>
          </p:cNvPr>
          <p:cNvSpPr/>
          <p:nvPr/>
        </p:nvSpPr>
        <p:spPr>
          <a:xfrm>
            <a:off x="5807883" y="4268754"/>
            <a:ext cx="753038" cy="353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xmlns="" id="{EA491207-23C1-4CB8-8E01-733E6E6C43EE}"/>
              </a:ext>
            </a:extLst>
          </p:cNvPr>
          <p:cNvSpPr txBox="1"/>
          <p:nvPr/>
        </p:nvSpPr>
        <p:spPr>
          <a:xfrm>
            <a:off x="5802528" y="4313054"/>
            <a:ext cx="782418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ОТПРАВКА ОТВЕТА В ЛК ФЛ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xmlns="" id="{F2DF4B98-0DA9-4D84-9312-68D15424C212}"/>
              </a:ext>
            </a:extLst>
          </p:cNvPr>
          <p:cNvSpPr txBox="1"/>
          <p:nvPr/>
        </p:nvSpPr>
        <p:spPr>
          <a:xfrm>
            <a:off x="307978" y="4297629"/>
            <a:ext cx="85103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СОГЛАСОВАНИЕ  ОТВЕТА</a:t>
            </a:r>
          </a:p>
        </p:txBody>
      </p:sp>
      <p:sp>
        <p:nvSpPr>
          <p:cNvPr id="508" name="Rectangle 56">
            <a:extLst>
              <a:ext uri="{FF2B5EF4-FFF2-40B4-BE49-F238E27FC236}">
                <a16:creationId xmlns:a16="http://schemas.microsoft.com/office/drawing/2014/main" xmlns="" id="{EB4EC55E-20E7-47D6-8A8F-3A2AEC66DA04}"/>
              </a:ext>
            </a:extLst>
          </p:cNvPr>
          <p:cNvSpPr/>
          <p:nvPr/>
        </p:nvSpPr>
        <p:spPr>
          <a:xfrm>
            <a:off x="5870843" y="1981637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В течение 1 дня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09" name="Прямоугольник 508">
            <a:extLst>
              <a:ext uri="{FF2B5EF4-FFF2-40B4-BE49-F238E27FC236}">
                <a16:creationId xmlns:a16="http://schemas.microsoft.com/office/drawing/2014/main" xmlns="" id="{45D349C8-901C-44C6-AA13-55D3EA4D07A6}"/>
              </a:ext>
            </a:extLst>
          </p:cNvPr>
          <p:cNvSpPr/>
          <p:nvPr/>
        </p:nvSpPr>
        <p:spPr>
          <a:xfrm>
            <a:off x="2586338" y="3131532"/>
            <a:ext cx="811880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xmlns="" id="{2F8EEE6A-62B5-46BC-B0FB-70A9032DA1D3}"/>
              </a:ext>
            </a:extLst>
          </p:cNvPr>
          <p:cNvSpPr txBox="1"/>
          <p:nvPr/>
        </p:nvSpPr>
        <p:spPr>
          <a:xfrm>
            <a:off x="2561235" y="3172211"/>
            <a:ext cx="896906" cy="2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680" dirty="0">
                <a:latin typeface="Arial Narrow" panose="020B0606020202030204" pitchFamily="34" charset="0"/>
              </a:rPr>
              <a:t>ПОЛУЧЕНИЕ ОТВЕТА ПО СМЭВ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11" name="Прямоугольник 510">
            <a:extLst>
              <a:ext uri="{FF2B5EF4-FFF2-40B4-BE49-F238E27FC236}">
                <a16:creationId xmlns:a16="http://schemas.microsoft.com/office/drawing/2014/main" xmlns="" id="{5583D4BC-43E5-4E5A-A794-3F6A5311F38C}"/>
              </a:ext>
            </a:extLst>
          </p:cNvPr>
          <p:cNvSpPr/>
          <p:nvPr/>
        </p:nvSpPr>
        <p:spPr>
          <a:xfrm>
            <a:off x="1988508" y="2109452"/>
            <a:ext cx="657930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xmlns="" id="{756B15AC-0744-430D-A547-BBF7B7D02F90}"/>
              </a:ext>
            </a:extLst>
          </p:cNvPr>
          <p:cNvSpPr txBox="1"/>
          <p:nvPr/>
        </p:nvSpPr>
        <p:spPr>
          <a:xfrm>
            <a:off x="1958075" y="2112633"/>
            <a:ext cx="768867" cy="39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680" dirty="0">
                <a:latin typeface="Arial Narrow" panose="020B0606020202030204" pitchFamily="34" charset="0"/>
              </a:rPr>
              <a:t>ОПРЕДЕЛЕНИЕ КОНТРОЛЬНОГО СРОКА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cxnSp>
        <p:nvCxnSpPr>
          <p:cNvPr id="513" name="Прямая со стрелкой 512">
            <a:extLst>
              <a:ext uri="{FF2B5EF4-FFF2-40B4-BE49-F238E27FC236}">
                <a16:creationId xmlns:a16="http://schemas.microsoft.com/office/drawing/2014/main" xmlns="" id="{2A88F9B4-9FC5-4B7A-A579-52364BB77DA4}"/>
              </a:ext>
            </a:extLst>
          </p:cNvPr>
          <p:cNvCxnSpPr/>
          <p:nvPr/>
        </p:nvCxnSpPr>
        <p:spPr>
          <a:xfrm>
            <a:off x="1783212" y="2273050"/>
            <a:ext cx="20742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TextBox 513">
            <a:extLst>
              <a:ext uri="{FF2B5EF4-FFF2-40B4-BE49-F238E27FC236}">
                <a16:creationId xmlns:a16="http://schemas.microsoft.com/office/drawing/2014/main" xmlns="" id="{1F7A0CBB-5A23-489E-A5F8-0C0EAA6D8B14}"/>
              </a:ext>
            </a:extLst>
          </p:cNvPr>
          <p:cNvSpPr txBox="1"/>
          <p:nvPr/>
        </p:nvSpPr>
        <p:spPr>
          <a:xfrm>
            <a:off x="2832304" y="2124930"/>
            <a:ext cx="837587" cy="39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680" dirty="0">
                <a:latin typeface="Arial Narrow" panose="020B0606020202030204" pitchFamily="34" charset="0"/>
              </a:rPr>
              <a:t>РАССМОТРЕНИЕ НА БУМАЖНОМ НОСИТЕЛЕ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cxnSp>
        <p:nvCxnSpPr>
          <p:cNvPr id="515" name="Прямая со стрелкой 514">
            <a:extLst>
              <a:ext uri="{FF2B5EF4-FFF2-40B4-BE49-F238E27FC236}">
                <a16:creationId xmlns:a16="http://schemas.microsoft.com/office/drawing/2014/main" xmlns="" id="{9801BFE7-9361-4619-9AFA-96D22D146E3D}"/>
              </a:ext>
            </a:extLst>
          </p:cNvPr>
          <p:cNvCxnSpPr/>
          <p:nvPr/>
        </p:nvCxnSpPr>
        <p:spPr>
          <a:xfrm>
            <a:off x="2662924" y="2282700"/>
            <a:ext cx="20742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Прямоугольник 515">
            <a:extLst>
              <a:ext uri="{FF2B5EF4-FFF2-40B4-BE49-F238E27FC236}">
                <a16:creationId xmlns:a16="http://schemas.microsoft.com/office/drawing/2014/main" xmlns="" id="{4A57FE61-C6C5-45C9-ADEC-36E8BD303947}"/>
              </a:ext>
            </a:extLst>
          </p:cNvPr>
          <p:cNvSpPr/>
          <p:nvPr/>
        </p:nvSpPr>
        <p:spPr>
          <a:xfrm>
            <a:off x="3857498" y="2113375"/>
            <a:ext cx="867313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cxnSp>
        <p:nvCxnSpPr>
          <p:cNvPr id="517" name="Прямая со стрелкой 516">
            <a:extLst>
              <a:ext uri="{FF2B5EF4-FFF2-40B4-BE49-F238E27FC236}">
                <a16:creationId xmlns:a16="http://schemas.microsoft.com/office/drawing/2014/main" xmlns="" id="{92D0F6EC-64D9-4406-BC88-C08EC71B2040}"/>
              </a:ext>
            </a:extLst>
          </p:cNvPr>
          <p:cNvCxnSpPr/>
          <p:nvPr/>
        </p:nvCxnSpPr>
        <p:spPr>
          <a:xfrm>
            <a:off x="3661271" y="2280630"/>
            <a:ext cx="20742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xmlns="" id="{9329072B-D271-4DB2-98BC-AF2D5760987E}"/>
              </a:ext>
            </a:extLst>
          </p:cNvPr>
          <p:cNvSpPr txBox="1"/>
          <p:nvPr/>
        </p:nvSpPr>
        <p:spPr>
          <a:xfrm>
            <a:off x="3828548" y="2112633"/>
            <a:ext cx="925211" cy="39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680" dirty="0">
                <a:latin typeface="Arial Narrow" panose="020B0606020202030204" pitchFamily="34" charset="0"/>
              </a:rPr>
              <a:t>СОЗДАНИЕ ПОРУЧЕНИЯ НА ОТДЕЛ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19" name="Прямоугольник 518">
            <a:extLst>
              <a:ext uri="{FF2B5EF4-FFF2-40B4-BE49-F238E27FC236}">
                <a16:creationId xmlns:a16="http://schemas.microsoft.com/office/drawing/2014/main" xmlns="" id="{49260546-6E4E-47D4-97DB-70C4E0B69CD3}"/>
              </a:ext>
            </a:extLst>
          </p:cNvPr>
          <p:cNvSpPr/>
          <p:nvPr/>
        </p:nvSpPr>
        <p:spPr>
          <a:xfrm>
            <a:off x="4951888" y="2110849"/>
            <a:ext cx="747834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cxnSp>
        <p:nvCxnSpPr>
          <p:cNvPr id="520" name="Прямая со стрелкой 519">
            <a:extLst>
              <a:ext uri="{FF2B5EF4-FFF2-40B4-BE49-F238E27FC236}">
                <a16:creationId xmlns:a16="http://schemas.microsoft.com/office/drawing/2014/main" xmlns="" id="{B75E330B-9774-4805-8876-5967FD71314A}"/>
              </a:ext>
            </a:extLst>
          </p:cNvPr>
          <p:cNvCxnSpPr/>
          <p:nvPr/>
        </p:nvCxnSpPr>
        <p:spPr>
          <a:xfrm>
            <a:off x="4760521" y="2289897"/>
            <a:ext cx="20742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1" name="TextBox 520">
            <a:extLst>
              <a:ext uri="{FF2B5EF4-FFF2-40B4-BE49-F238E27FC236}">
                <a16:creationId xmlns:a16="http://schemas.microsoft.com/office/drawing/2014/main" xmlns="" id="{83ADB622-2020-4D13-8854-19B9A482CD53}"/>
              </a:ext>
            </a:extLst>
          </p:cNvPr>
          <p:cNvSpPr txBox="1"/>
          <p:nvPr/>
        </p:nvSpPr>
        <p:spPr>
          <a:xfrm>
            <a:off x="4919546" y="2130904"/>
            <a:ext cx="787439" cy="39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680" dirty="0">
                <a:latin typeface="Arial Narrow" panose="020B0606020202030204" pitchFamily="34" charset="0"/>
              </a:rPr>
              <a:t>НАПРАВЛЕНИЕ ОБРАЩЕНИЯ В ОТДЕЛ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cxnSp>
        <p:nvCxnSpPr>
          <p:cNvPr id="522" name="Прямая со стрелкой 521">
            <a:extLst>
              <a:ext uri="{FF2B5EF4-FFF2-40B4-BE49-F238E27FC236}">
                <a16:creationId xmlns:a16="http://schemas.microsoft.com/office/drawing/2014/main" xmlns="" id="{6EFC7098-C1D8-4B75-87DC-F006085CD17F}"/>
              </a:ext>
            </a:extLst>
          </p:cNvPr>
          <p:cNvCxnSpPr/>
          <p:nvPr/>
        </p:nvCxnSpPr>
        <p:spPr>
          <a:xfrm>
            <a:off x="5714247" y="2280630"/>
            <a:ext cx="207422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Прямоугольник 522">
            <a:extLst>
              <a:ext uri="{FF2B5EF4-FFF2-40B4-BE49-F238E27FC236}">
                <a16:creationId xmlns:a16="http://schemas.microsoft.com/office/drawing/2014/main" xmlns="" id="{C19E27C1-9DB2-46D8-B041-9993BB70AB77}"/>
              </a:ext>
            </a:extLst>
          </p:cNvPr>
          <p:cNvSpPr/>
          <p:nvPr/>
        </p:nvSpPr>
        <p:spPr>
          <a:xfrm>
            <a:off x="5920077" y="2128301"/>
            <a:ext cx="800918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xmlns="" id="{CABE0BBA-3AF2-40FC-9F25-8C5C52374177}"/>
              </a:ext>
            </a:extLst>
          </p:cNvPr>
          <p:cNvSpPr txBox="1"/>
          <p:nvPr/>
        </p:nvSpPr>
        <p:spPr>
          <a:xfrm>
            <a:off x="5895049" y="2175811"/>
            <a:ext cx="825947" cy="291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680" dirty="0">
                <a:latin typeface="Arial Narrow" panose="020B0606020202030204" pitchFamily="34" charset="0"/>
              </a:rPr>
              <a:t>НАЗНАЧЕНИЕ ИСПОЛНИТЕЛЯ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grpSp>
        <p:nvGrpSpPr>
          <p:cNvPr id="525" name="Группа 524">
            <a:extLst>
              <a:ext uri="{FF2B5EF4-FFF2-40B4-BE49-F238E27FC236}">
                <a16:creationId xmlns:a16="http://schemas.microsoft.com/office/drawing/2014/main" xmlns="" id="{341AC7A3-442E-4B7D-97E2-3062F2FFE314}"/>
              </a:ext>
            </a:extLst>
          </p:cNvPr>
          <p:cNvGrpSpPr/>
          <p:nvPr/>
        </p:nvGrpSpPr>
        <p:grpSpPr>
          <a:xfrm>
            <a:off x="2058483" y="1932227"/>
            <a:ext cx="111586" cy="266689"/>
            <a:chOff x="9537762" y="983128"/>
            <a:chExt cx="306862" cy="683325"/>
          </a:xfrm>
        </p:grpSpPr>
        <p:grpSp>
          <p:nvGrpSpPr>
            <p:cNvPr id="526" name="Группа 525">
              <a:extLst>
                <a:ext uri="{FF2B5EF4-FFF2-40B4-BE49-F238E27FC236}">
                  <a16:creationId xmlns:a16="http://schemas.microsoft.com/office/drawing/2014/main" xmlns="" id="{26E03228-B880-424F-9211-AC44695C4EED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28" name="Oval 62">
                <a:extLst>
                  <a:ext uri="{FF2B5EF4-FFF2-40B4-BE49-F238E27FC236}">
                    <a16:creationId xmlns:a16="http://schemas.microsoft.com/office/drawing/2014/main" xmlns="" id="{21C25F9A-0554-4782-B322-84574BD52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529" name="Freeform 63">
                <a:extLst>
                  <a:ext uri="{FF2B5EF4-FFF2-40B4-BE49-F238E27FC236}">
                    <a16:creationId xmlns:a16="http://schemas.microsoft.com/office/drawing/2014/main" xmlns="" id="{6ECD77A9-0300-4623-AD7B-9C9F61811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27" name="Rectangle 56">
              <a:extLst>
                <a:ext uri="{FF2B5EF4-FFF2-40B4-BE49-F238E27FC236}">
                  <a16:creationId xmlns:a16="http://schemas.microsoft.com/office/drawing/2014/main" xmlns="" id="{64615BEC-200A-45E9-A30C-05C2BAFD9AA1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30" name="Прямоугольник 529">
            <a:extLst>
              <a:ext uri="{FF2B5EF4-FFF2-40B4-BE49-F238E27FC236}">
                <a16:creationId xmlns:a16="http://schemas.microsoft.com/office/drawing/2014/main" xmlns="" id="{DD553478-1B6A-4033-A023-85AB9DE74E03}"/>
              </a:ext>
            </a:extLst>
          </p:cNvPr>
          <p:cNvSpPr/>
          <p:nvPr/>
        </p:nvSpPr>
        <p:spPr>
          <a:xfrm>
            <a:off x="1337007" y="4268272"/>
            <a:ext cx="649686" cy="3530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cxnSp>
        <p:nvCxnSpPr>
          <p:cNvPr id="531" name="Прямая со стрелкой 530">
            <a:extLst>
              <a:ext uri="{FF2B5EF4-FFF2-40B4-BE49-F238E27FC236}">
                <a16:creationId xmlns:a16="http://schemas.microsoft.com/office/drawing/2014/main" xmlns="" id="{888B35DF-468B-4A71-A57C-531C401D0796}"/>
              </a:ext>
            </a:extLst>
          </p:cNvPr>
          <p:cNvCxnSpPr/>
          <p:nvPr/>
        </p:nvCxnSpPr>
        <p:spPr>
          <a:xfrm>
            <a:off x="372214" y="3302895"/>
            <a:ext cx="259365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TextBox 531">
            <a:extLst>
              <a:ext uri="{FF2B5EF4-FFF2-40B4-BE49-F238E27FC236}">
                <a16:creationId xmlns:a16="http://schemas.microsoft.com/office/drawing/2014/main" xmlns="" id="{6CEEE12A-27BC-4F43-878C-CD2B9C73BE0D}"/>
              </a:ext>
            </a:extLst>
          </p:cNvPr>
          <p:cNvSpPr txBox="1"/>
          <p:nvPr/>
        </p:nvSpPr>
        <p:spPr>
          <a:xfrm>
            <a:off x="1299413" y="4313054"/>
            <a:ext cx="708743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ПОДПИСАНИЕ ОТВЕТА</a:t>
            </a:r>
          </a:p>
        </p:txBody>
      </p:sp>
      <p:cxnSp>
        <p:nvCxnSpPr>
          <p:cNvPr id="533" name="Прямая со стрелкой 532">
            <a:extLst>
              <a:ext uri="{FF2B5EF4-FFF2-40B4-BE49-F238E27FC236}">
                <a16:creationId xmlns:a16="http://schemas.microsoft.com/office/drawing/2014/main" xmlns="" id="{B3B43A55-D257-44E7-B9DA-71EEA9AD4158}"/>
              </a:ext>
            </a:extLst>
          </p:cNvPr>
          <p:cNvCxnSpPr/>
          <p:nvPr/>
        </p:nvCxnSpPr>
        <p:spPr>
          <a:xfrm flipV="1">
            <a:off x="179512" y="4442523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Прямая со стрелкой 533">
            <a:extLst>
              <a:ext uri="{FF2B5EF4-FFF2-40B4-BE49-F238E27FC236}">
                <a16:creationId xmlns:a16="http://schemas.microsoft.com/office/drawing/2014/main" xmlns="" id="{EDDC0EE0-FE18-41E4-97AA-9D09896E7290}"/>
              </a:ext>
            </a:extLst>
          </p:cNvPr>
          <p:cNvCxnSpPr/>
          <p:nvPr/>
        </p:nvCxnSpPr>
        <p:spPr>
          <a:xfrm>
            <a:off x="2356727" y="3294820"/>
            <a:ext cx="229611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Прямая со стрелкой 534">
            <a:extLst>
              <a:ext uri="{FF2B5EF4-FFF2-40B4-BE49-F238E27FC236}">
                <a16:creationId xmlns:a16="http://schemas.microsoft.com/office/drawing/2014/main" xmlns="" id="{CCCDBFD2-FACB-4194-8A69-06755DB2AC1D}"/>
              </a:ext>
            </a:extLst>
          </p:cNvPr>
          <p:cNvCxnSpPr/>
          <p:nvPr/>
        </p:nvCxnSpPr>
        <p:spPr>
          <a:xfrm flipV="1">
            <a:off x="5370899" y="3295275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6" name="Rectangle 56">
            <a:extLst>
              <a:ext uri="{FF2B5EF4-FFF2-40B4-BE49-F238E27FC236}">
                <a16:creationId xmlns:a16="http://schemas.microsoft.com/office/drawing/2014/main" xmlns="" id="{CF75163B-2551-4573-B286-6A67D4C437F3}"/>
              </a:ext>
            </a:extLst>
          </p:cNvPr>
          <p:cNvSpPr/>
          <p:nvPr/>
        </p:nvSpPr>
        <p:spPr>
          <a:xfrm>
            <a:off x="515686" y="2934181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20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37" name="Rectangle 56">
            <a:extLst>
              <a:ext uri="{FF2B5EF4-FFF2-40B4-BE49-F238E27FC236}">
                <a16:creationId xmlns:a16="http://schemas.microsoft.com/office/drawing/2014/main" xmlns="" id="{6D3BDEEE-3ED1-49C5-B9B5-B50C8204D203}"/>
              </a:ext>
            </a:extLst>
          </p:cNvPr>
          <p:cNvSpPr/>
          <p:nvPr/>
        </p:nvSpPr>
        <p:spPr>
          <a:xfrm>
            <a:off x="1635076" y="2928196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от 5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38" name="Rectangle 56">
            <a:extLst>
              <a:ext uri="{FF2B5EF4-FFF2-40B4-BE49-F238E27FC236}">
                <a16:creationId xmlns:a16="http://schemas.microsoft.com/office/drawing/2014/main" xmlns="" id="{3BFE32DC-B2E8-41C3-8278-503696A8C760}"/>
              </a:ext>
            </a:extLst>
          </p:cNvPr>
          <p:cNvSpPr/>
          <p:nvPr/>
        </p:nvSpPr>
        <p:spPr>
          <a:xfrm>
            <a:off x="2570830" y="2926922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до 1 дня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39" name="Rectangle 56">
            <a:extLst>
              <a:ext uri="{FF2B5EF4-FFF2-40B4-BE49-F238E27FC236}">
                <a16:creationId xmlns:a16="http://schemas.microsoft.com/office/drawing/2014/main" xmlns="" id="{39DCD9C4-08FC-487F-9F71-B4D706E21A69}"/>
              </a:ext>
            </a:extLst>
          </p:cNvPr>
          <p:cNvSpPr/>
          <p:nvPr/>
        </p:nvSpPr>
        <p:spPr>
          <a:xfrm>
            <a:off x="3676141" y="2932604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от 10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40" name="Rectangle 56">
            <a:extLst>
              <a:ext uri="{FF2B5EF4-FFF2-40B4-BE49-F238E27FC236}">
                <a16:creationId xmlns:a16="http://schemas.microsoft.com/office/drawing/2014/main" xmlns="" id="{309C35B9-6304-4E2B-8ACB-CD0A0822AD7E}"/>
              </a:ext>
            </a:extLst>
          </p:cNvPr>
          <p:cNvSpPr/>
          <p:nvPr/>
        </p:nvSpPr>
        <p:spPr>
          <a:xfrm>
            <a:off x="4513494" y="2953835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от 20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41" name="Rectangle 56">
            <a:extLst>
              <a:ext uri="{FF2B5EF4-FFF2-40B4-BE49-F238E27FC236}">
                <a16:creationId xmlns:a16="http://schemas.microsoft.com/office/drawing/2014/main" xmlns="" id="{4B8A9667-4941-43E9-BDDE-1C44D21AD4F8}"/>
              </a:ext>
            </a:extLst>
          </p:cNvPr>
          <p:cNvSpPr/>
          <p:nvPr/>
        </p:nvSpPr>
        <p:spPr>
          <a:xfrm>
            <a:off x="3069678" y="4103917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10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42" name="Прямоугольник 541">
            <a:extLst>
              <a:ext uri="{FF2B5EF4-FFF2-40B4-BE49-F238E27FC236}">
                <a16:creationId xmlns:a16="http://schemas.microsoft.com/office/drawing/2014/main" xmlns="" id="{95C5C2F1-6B24-496B-A9C6-7D1936C21CE3}"/>
              </a:ext>
            </a:extLst>
          </p:cNvPr>
          <p:cNvSpPr/>
          <p:nvPr/>
        </p:nvSpPr>
        <p:spPr>
          <a:xfrm>
            <a:off x="5570665" y="2935893"/>
            <a:ext cx="833509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xmlns="" id="{271B4CBA-56E6-4D4F-9A8E-B5196A4F77D7}"/>
              </a:ext>
            </a:extLst>
          </p:cNvPr>
          <p:cNvSpPr txBox="1"/>
          <p:nvPr/>
        </p:nvSpPr>
        <p:spPr>
          <a:xfrm>
            <a:off x="5542144" y="2995433"/>
            <a:ext cx="896305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РАСПЕЧАТЫВАНИЕ ОТВЕТА</a:t>
            </a:r>
          </a:p>
        </p:txBody>
      </p:sp>
      <p:sp>
        <p:nvSpPr>
          <p:cNvPr id="544" name="Rectangle 56">
            <a:extLst>
              <a:ext uri="{FF2B5EF4-FFF2-40B4-BE49-F238E27FC236}">
                <a16:creationId xmlns:a16="http://schemas.microsoft.com/office/drawing/2014/main" xmlns="" id="{B399A3D4-6595-4AE3-979C-4FF03E931EB6}"/>
              </a:ext>
            </a:extLst>
          </p:cNvPr>
          <p:cNvSpPr/>
          <p:nvPr/>
        </p:nvSpPr>
        <p:spPr>
          <a:xfrm>
            <a:off x="5642006" y="2784953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от 5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cxnSp>
        <p:nvCxnSpPr>
          <p:cNvPr id="545" name="Прямая со стрелкой 544">
            <a:extLst>
              <a:ext uri="{FF2B5EF4-FFF2-40B4-BE49-F238E27FC236}">
                <a16:creationId xmlns:a16="http://schemas.microsoft.com/office/drawing/2014/main" xmlns="" id="{CA8701DA-64EA-45FA-9EE1-98B8572AAE9A}"/>
              </a:ext>
            </a:extLst>
          </p:cNvPr>
          <p:cNvCxnSpPr/>
          <p:nvPr/>
        </p:nvCxnSpPr>
        <p:spPr>
          <a:xfrm flipV="1">
            <a:off x="6422740" y="3300292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Прямая со стрелкой 545">
            <a:extLst>
              <a:ext uri="{FF2B5EF4-FFF2-40B4-BE49-F238E27FC236}">
                <a16:creationId xmlns:a16="http://schemas.microsoft.com/office/drawing/2014/main" xmlns="" id="{BE8243FC-6016-4DBA-B0FD-0DD3312D83D4}"/>
              </a:ext>
            </a:extLst>
          </p:cNvPr>
          <p:cNvCxnSpPr/>
          <p:nvPr/>
        </p:nvCxnSpPr>
        <p:spPr>
          <a:xfrm flipV="1">
            <a:off x="1133789" y="4436805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Rectangle 56">
            <a:extLst>
              <a:ext uri="{FF2B5EF4-FFF2-40B4-BE49-F238E27FC236}">
                <a16:creationId xmlns:a16="http://schemas.microsoft.com/office/drawing/2014/main" xmlns="" id="{AB053CA1-E6CE-426C-9CAE-30FC8D0C9FFA}"/>
              </a:ext>
            </a:extLst>
          </p:cNvPr>
          <p:cNvSpPr/>
          <p:nvPr/>
        </p:nvSpPr>
        <p:spPr>
          <a:xfrm>
            <a:off x="358818" y="4066354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В течение 1 дня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48" name="Rectangle 56">
            <a:extLst>
              <a:ext uri="{FF2B5EF4-FFF2-40B4-BE49-F238E27FC236}">
                <a16:creationId xmlns:a16="http://schemas.microsoft.com/office/drawing/2014/main" xmlns="" id="{E96E6E24-7CAD-4E78-B4D7-1A3E3760B15A}"/>
              </a:ext>
            </a:extLst>
          </p:cNvPr>
          <p:cNvSpPr/>
          <p:nvPr/>
        </p:nvSpPr>
        <p:spPr>
          <a:xfrm>
            <a:off x="1265497" y="4074059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В течение 1 дня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49" name="Прямоугольник 548">
            <a:extLst>
              <a:ext uri="{FF2B5EF4-FFF2-40B4-BE49-F238E27FC236}">
                <a16:creationId xmlns:a16="http://schemas.microsoft.com/office/drawing/2014/main" xmlns="" id="{07175847-F1BB-4161-A54E-849E49C112DF}"/>
              </a:ext>
            </a:extLst>
          </p:cNvPr>
          <p:cNvSpPr/>
          <p:nvPr/>
        </p:nvSpPr>
        <p:spPr>
          <a:xfrm>
            <a:off x="2243273" y="4269229"/>
            <a:ext cx="727352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cxnSp>
        <p:nvCxnSpPr>
          <p:cNvPr id="550" name="Прямая со стрелкой 549">
            <a:extLst>
              <a:ext uri="{FF2B5EF4-FFF2-40B4-BE49-F238E27FC236}">
                <a16:creationId xmlns:a16="http://schemas.microsoft.com/office/drawing/2014/main" xmlns="" id="{4A634816-4103-4711-8D8E-7E07F037C192}"/>
              </a:ext>
            </a:extLst>
          </p:cNvPr>
          <p:cNvCxnSpPr/>
          <p:nvPr/>
        </p:nvCxnSpPr>
        <p:spPr>
          <a:xfrm flipV="1">
            <a:off x="2969332" y="4424570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Прямоугольник 550">
            <a:extLst>
              <a:ext uri="{FF2B5EF4-FFF2-40B4-BE49-F238E27FC236}">
                <a16:creationId xmlns:a16="http://schemas.microsoft.com/office/drawing/2014/main" xmlns="" id="{3FE41B1B-0637-41BB-9349-60DE624FB6E9}"/>
              </a:ext>
            </a:extLst>
          </p:cNvPr>
          <p:cNvSpPr/>
          <p:nvPr/>
        </p:nvSpPr>
        <p:spPr>
          <a:xfrm>
            <a:off x="3158240" y="4268272"/>
            <a:ext cx="674559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xmlns="" id="{85048F51-B156-482A-93C5-16DCB2A71319}"/>
              </a:ext>
            </a:extLst>
          </p:cNvPr>
          <p:cNvSpPr txBox="1"/>
          <p:nvPr/>
        </p:nvSpPr>
        <p:spPr>
          <a:xfrm>
            <a:off x="3150819" y="4268272"/>
            <a:ext cx="70953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СОЗДАНИЕ КАРТОЧКИ В СЭД</a:t>
            </a:r>
          </a:p>
        </p:txBody>
      </p:sp>
      <p:cxnSp>
        <p:nvCxnSpPr>
          <p:cNvPr id="553" name="Прямая со стрелкой 552">
            <a:extLst>
              <a:ext uri="{FF2B5EF4-FFF2-40B4-BE49-F238E27FC236}">
                <a16:creationId xmlns:a16="http://schemas.microsoft.com/office/drawing/2014/main" xmlns="" id="{13C81229-0395-4D86-BD5E-89E85528A663}"/>
              </a:ext>
            </a:extLst>
          </p:cNvPr>
          <p:cNvCxnSpPr/>
          <p:nvPr/>
        </p:nvCxnSpPr>
        <p:spPr>
          <a:xfrm>
            <a:off x="1999921" y="4434570"/>
            <a:ext cx="259365" cy="0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Rectangle 56">
            <a:extLst>
              <a:ext uri="{FF2B5EF4-FFF2-40B4-BE49-F238E27FC236}">
                <a16:creationId xmlns:a16="http://schemas.microsoft.com/office/drawing/2014/main" xmlns="" id="{76405BC6-FBBA-4DAF-9B4B-C39F8673B5B1}"/>
              </a:ext>
            </a:extLst>
          </p:cNvPr>
          <p:cNvSpPr/>
          <p:nvPr/>
        </p:nvSpPr>
        <p:spPr>
          <a:xfrm>
            <a:off x="2174391" y="4104457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от 10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xmlns="" id="{D2FEC889-F9E0-44EF-9C73-93C1A795287A}"/>
              </a:ext>
            </a:extLst>
          </p:cNvPr>
          <p:cNvSpPr txBox="1"/>
          <p:nvPr/>
        </p:nvSpPr>
        <p:spPr>
          <a:xfrm>
            <a:off x="2219873" y="4330064"/>
            <a:ext cx="78571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СКАНИРОВАНИЕ ОТВЕТА</a:t>
            </a:r>
          </a:p>
        </p:txBody>
      </p:sp>
      <p:sp>
        <p:nvSpPr>
          <p:cNvPr id="556" name="Прямоугольник 555">
            <a:extLst>
              <a:ext uri="{FF2B5EF4-FFF2-40B4-BE49-F238E27FC236}">
                <a16:creationId xmlns:a16="http://schemas.microsoft.com/office/drawing/2014/main" xmlns="" id="{509B14A3-E97D-4480-96D2-546F38A6C4AC}"/>
              </a:ext>
            </a:extLst>
          </p:cNvPr>
          <p:cNvSpPr/>
          <p:nvPr/>
        </p:nvSpPr>
        <p:spPr>
          <a:xfrm>
            <a:off x="4030588" y="4270987"/>
            <a:ext cx="674559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xmlns="" id="{2285530D-190E-4B45-8BA8-B4F055F7512F}"/>
              </a:ext>
            </a:extLst>
          </p:cNvPr>
          <p:cNvSpPr txBox="1"/>
          <p:nvPr/>
        </p:nvSpPr>
        <p:spPr>
          <a:xfrm>
            <a:off x="4002665" y="4264442"/>
            <a:ext cx="70953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ПЕРЕДАЧА В ОБЩИЙ ОТДЕЛ</a:t>
            </a:r>
          </a:p>
        </p:txBody>
      </p:sp>
      <p:sp>
        <p:nvSpPr>
          <p:cNvPr id="558" name="Rectangle 56">
            <a:extLst>
              <a:ext uri="{FF2B5EF4-FFF2-40B4-BE49-F238E27FC236}">
                <a16:creationId xmlns:a16="http://schemas.microsoft.com/office/drawing/2014/main" xmlns="" id="{2DCD522F-C384-4959-B456-E95E2CFE78EE}"/>
              </a:ext>
            </a:extLst>
          </p:cNvPr>
          <p:cNvSpPr/>
          <p:nvPr/>
        </p:nvSpPr>
        <p:spPr>
          <a:xfrm>
            <a:off x="3932966" y="4101318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latin typeface="Arial Narrow" panose="020B0606020202030204" pitchFamily="34" charset="0"/>
              </a:rPr>
              <a:t>10 минут</a:t>
            </a:r>
            <a:endParaRPr lang="en-US" sz="680" dirty="0">
              <a:latin typeface="Arial Narrow" panose="020B0606020202030204" pitchFamily="34" charset="0"/>
            </a:endParaRPr>
          </a:p>
        </p:txBody>
      </p:sp>
      <p:sp>
        <p:nvSpPr>
          <p:cNvPr id="559" name="Прямоугольник 558">
            <a:extLst>
              <a:ext uri="{FF2B5EF4-FFF2-40B4-BE49-F238E27FC236}">
                <a16:creationId xmlns:a16="http://schemas.microsoft.com/office/drawing/2014/main" xmlns="" id="{8DCBB155-F079-4CF8-B7F6-BF3AF57191C6}"/>
              </a:ext>
            </a:extLst>
          </p:cNvPr>
          <p:cNvSpPr/>
          <p:nvPr/>
        </p:nvSpPr>
        <p:spPr>
          <a:xfrm>
            <a:off x="4940353" y="4275030"/>
            <a:ext cx="674559" cy="3530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xmlns="" id="{2C6FB388-290D-4227-8DA6-0717CAE20BDD}"/>
              </a:ext>
            </a:extLst>
          </p:cNvPr>
          <p:cNvSpPr txBox="1"/>
          <p:nvPr/>
        </p:nvSpPr>
        <p:spPr>
          <a:xfrm>
            <a:off x="4926021" y="4285207"/>
            <a:ext cx="70953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ПРИСВОЕНИЕ ИСХОДЯЩЕГО НОМЕРА</a:t>
            </a:r>
          </a:p>
        </p:txBody>
      </p:sp>
      <p:sp>
        <p:nvSpPr>
          <p:cNvPr id="561" name="Rectangle 56">
            <a:extLst>
              <a:ext uri="{FF2B5EF4-FFF2-40B4-BE49-F238E27FC236}">
                <a16:creationId xmlns:a16="http://schemas.microsoft.com/office/drawing/2014/main" xmlns="" id="{F06823BC-BB41-4E18-B027-9135A1BF8226}"/>
              </a:ext>
            </a:extLst>
          </p:cNvPr>
          <p:cNvSpPr/>
          <p:nvPr/>
        </p:nvSpPr>
        <p:spPr>
          <a:xfrm>
            <a:off x="4835322" y="4089096"/>
            <a:ext cx="884621" cy="18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50" dirty="0">
                <a:latin typeface="Arial Narrow" panose="020B0606020202030204" pitchFamily="34" charset="0"/>
              </a:rPr>
              <a:t>10 минут</a:t>
            </a:r>
            <a:endParaRPr lang="en-US" sz="650" dirty="0">
              <a:latin typeface="Arial Narrow" panose="020B0606020202030204" pitchFamily="34" charset="0"/>
            </a:endParaRPr>
          </a:p>
        </p:txBody>
      </p:sp>
      <p:sp>
        <p:nvSpPr>
          <p:cNvPr id="562" name="Rectangle 56">
            <a:extLst>
              <a:ext uri="{FF2B5EF4-FFF2-40B4-BE49-F238E27FC236}">
                <a16:creationId xmlns:a16="http://schemas.microsoft.com/office/drawing/2014/main" xmlns="" id="{6D812241-E700-437A-96F7-B39895CB911A}"/>
              </a:ext>
            </a:extLst>
          </p:cNvPr>
          <p:cNvSpPr/>
          <p:nvPr/>
        </p:nvSpPr>
        <p:spPr>
          <a:xfrm>
            <a:off x="391233" y="1542753"/>
            <a:ext cx="2462189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866" i="1" dirty="0">
                <a:solidFill>
                  <a:srgbClr val="002060"/>
                </a:solidFill>
                <a:latin typeface="Arial Narrow" panose="020B0606020202030204" pitchFamily="34" charset="0"/>
              </a:rPr>
              <a:t>МИНИМАЛЬНЫЙ СРОК РАССМОТРЕНИЯ </a:t>
            </a:r>
            <a:r>
              <a:rPr lang="ru-RU" sz="866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- 7 ДНЕЙ</a:t>
            </a:r>
            <a:endParaRPr lang="en-US" sz="866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63" name="Прямоугольник 562">
            <a:extLst>
              <a:ext uri="{FF2B5EF4-FFF2-40B4-BE49-F238E27FC236}">
                <a16:creationId xmlns:a16="http://schemas.microsoft.com/office/drawing/2014/main" xmlns="" id="{0D33DA6E-AB9B-41E5-B893-C726450BAF39}"/>
              </a:ext>
            </a:extLst>
          </p:cNvPr>
          <p:cNvSpPr/>
          <p:nvPr/>
        </p:nvSpPr>
        <p:spPr>
          <a:xfrm>
            <a:off x="468859" y="1302008"/>
            <a:ext cx="1292341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КАК СЕЙЧАС</a:t>
            </a:r>
          </a:p>
        </p:txBody>
      </p:sp>
      <p:sp>
        <p:nvSpPr>
          <p:cNvPr id="564" name="Прямоугольник 563">
            <a:extLst>
              <a:ext uri="{FF2B5EF4-FFF2-40B4-BE49-F238E27FC236}">
                <a16:creationId xmlns:a16="http://schemas.microsoft.com/office/drawing/2014/main" xmlns="" id="{02926B64-1F11-474B-988C-29AF6816302A}"/>
              </a:ext>
            </a:extLst>
          </p:cNvPr>
          <p:cNvSpPr/>
          <p:nvPr/>
        </p:nvSpPr>
        <p:spPr>
          <a:xfrm>
            <a:off x="3752039" y="1338095"/>
            <a:ext cx="1135247" cy="3434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32" b="1" dirty="0">
                <a:solidFill>
                  <a:srgbClr val="00B050"/>
                </a:solidFill>
                <a:latin typeface="Arial Narrow" panose="020B0606020202030204" pitchFamily="34" charset="0"/>
              </a:rPr>
              <a:t>КАК БУДЕТ</a:t>
            </a:r>
          </a:p>
        </p:txBody>
      </p:sp>
      <p:sp>
        <p:nvSpPr>
          <p:cNvPr id="565" name="Rectangle 56">
            <a:extLst>
              <a:ext uri="{FF2B5EF4-FFF2-40B4-BE49-F238E27FC236}">
                <a16:creationId xmlns:a16="http://schemas.microsoft.com/office/drawing/2014/main" xmlns="" id="{1B750C9D-EC69-48B7-A6F9-13F0283C56E1}"/>
              </a:ext>
            </a:extLst>
          </p:cNvPr>
          <p:cNvSpPr/>
          <p:nvPr/>
        </p:nvSpPr>
        <p:spPr>
          <a:xfrm>
            <a:off x="3649279" y="1574124"/>
            <a:ext cx="2462189" cy="218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866" i="1" dirty="0">
                <a:solidFill>
                  <a:srgbClr val="00B050"/>
                </a:solidFill>
                <a:latin typeface="Arial Narrow" panose="020B0606020202030204" pitchFamily="34" charset="0"/>
              </a:rPr>
              <a:t>МИНИМАЛЬНЫЙ СРОК РАССМОТРЕНИЯ </a:t>
            </a:r>
            <a:r>
              <a:rPr lang="ru-RU" sz="866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- 1 ДЕНЬ</a:t>
            </a:r>
            <a:endParaRPr lang="en-US" sz="866" b="1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xmlns="" id="{90D863E4-7DFF-4E3F-9567-176D300F9024}"/>
              </a:ext>
            </a:extLst>
          </p:cNvPr>
          <p:cNvSpPr txBox="1"/>
          <p:nvPr/>
        </p:nvSpPr>
        <p:spPr>
          <a:xfrm rot="5400000">
            <a:off x="2154695" y="2209262"/>
            <a:ext cx="387895" cy="622015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Autofit/>
          </a:bodyPr>
          <a:lstStyle/>
          <a:p>
            <a:pPr defTabSz="709487">
              <a:spcBef>
                <a:spcPct val="0"/>
              </a:spcBef>
            </a:pPr>
            <a:r>
              <a:rPr lang="ru-RU" sz="408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Х</a:t>
            </a:r>
          </a:p>
        </p:txBody>
      </p:sp>
      <p:grpSp>
        <p:nvGrpSpPr>
          <p:cNvPr id="567" name="Группа 566">
            <a:extLst>
              <a:ext uri="{FF2B5EF4-FFF2-40B4-BE49-F238E27FC236}">
                <a16:creationId xmlns:a16="http://schemas.microsoft.com/office/drawing/2014/main" xmlns="" id="{1D22E235-76BB-45C1-A377-951D9666134D}"/>
              </a:ext>
            </a:extLst>
          </p:cNvPr>
          <p:cNvGrpSpPr/>
          <p:nvPr/>
        </p:nvGrpSpPr>
        <p:grpSpPr>
          <a:xfrm>
            <a:off x="2954306" y="1929857"/>
            <a:ext cx="111586" cy="266689"/>
            <a:chOff x="9537762" y="983128"/>
            <a:chExt cx="306862" cy="683325"/>
          </a:xfrm>
        </p:grpSpPr>
        <p:grpSp>
          <p:nvGrpSpPr>
            <p:cNvPr id="568" name="Группа 567">
              <a:extLst>
                <a:ext uri="{FF2B5EF4-FFF2-40B4-BE49-F238E27FC236}">
                  <a16:creationId xmlns:a16="http://schemas.microsoft.com/office/drawing/2014/main" xmlns="" id="{A51C58D1-A7D2-44FF-BD5F-15565A7B7043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70" name="Oval 62">
                <a:extLst>
                  <a:ext uri="{FF2B5EF4-FFF2-40B4-BE49-F238E27FC236}">
                    <a16:creationId xmlns:a16="http://schemas.microsoft.com/office/drawing/2014/main" xmlns="" id="{A097260B-AA8B-429A-B2AF-039FAE626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571" name="Freeform 63">
                <a:extLst>
                  <a:ext uri="{FF2B5EF4-FFF2-40B4-BE49-F238E27FC236}">
                    <a16:creationId xmlns:a16="http://schemas.microsoft.com/office/drawing/2014/main" xmlns="" id="{CC4744D7-1DDD-4DC0-AFE8-234B323D8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69" name="Rectangle 56">
              <a:extLst>
                <a:ext uri="{FF2B5EF4-FFF2-40B4-BE49-F238E27FC236}">
                  <a16:creationId xmlns:a16="http://schemas.microsoft.com/office/drawing/2014/main" xmlns="" id="{1DD423DD-4094-411D-BEF2-16170E95ED9A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572" name="Группа 571">
            <a:extLst>
              <a:ext uri="{FF2B5EF4-FFF2-40B4-BE49-F238E27FC236}">
                <a16:creationId xmlns:a16="http://schemas.microsoft.com/office/drawing/2014/main" xmlns="" id="{34126455-7C3A-48A4-BD18-AAA64CBC691E}"/>
              </a:ext>
            </a:extLst>
          </p:cNvPr>
          <p:cNvGrpSpPr/>
          <p:nvPr/>
        </p:nvGrpSpPr>
        <p:grpSpPr>
          <a:xfrm>
            <a:off x="3916999" y="1931478"/>
            <a:ext cx="111586" cy="266689"/>
            <a:chOff x="9537762" y="983128"/>
            <a:chExt cx="306862" cy="683325"/>
          </a:xfrm>
        </p:grpSpPr>
        <p:grpSp>
          <p:nvGrpSpPr>
            <p:cNvPr id="573" name="Группа 572">
              <a:extLst>
                <a:ext uri="{FF2B5EF4-FFF2-40B4-BE49-F238E27FC236}">
                  <a16:creationId xmlns:a16="http://schemas.microsoft.com/office/drawing/2014/main" xmlns="" id="{B84872A0-4A63-4BBD-A27E-65ACF7E3F590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75" name="Oval 62">
                <a:extLst>
                  <a:ext uri="{FF2B5EF4-FFF2-40B4-BE49-F238E27FC236}">
                    <a16:creationId xmlns:a16="http://schemas.microsoft.com/office/drawing/2014/main" xmlns="" id="{5F04221F-B9B7-419D-AAC4-8FA02EB7C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576" name="Freeform 63">
                <a:extLst>
                  <a:ext uri="{FF2B5EF4-FFF2-40B4-BE49-F238E27FC236}">
                    <a16:creationId xmlns:a16="http://schemas.microsoft.com/office/drawing/2014/main" xmlns="" id="{F8F2935C-880C-4469-B23A-B509077BB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74" name="Rectangle 56">
              <a:extLst>
                <a:ext uri="{FF2B5EF4-FFF2-40B4-BE49-F238E27FC236}">
                  <a16:creationId xmlns:a16="http://schemas.microsoft.com/office/drawing/2014/main" xmlns="" id="{2ABF611D-09D0-4180-AF0C-61EDE9520EEE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577" name="Группа 576">
            <a:extLst>
              <a:ext uri="{FF2B5EF4-FFF2-40B4-BE49-F238E27FC236}">
                <a16:creationId xmlns:a16="http://schemas.microsoft.com/office/drawing/2014/main" xmlns="" id="{3942F6CA-C9C3-4030-8CAA-110C43E77F38}"/>
              </a:ext>
            </a:extLst>
          </p:cNvPr>
          <p:cNvGrpSpPr/>
          <p:nvPr/>
        </p:nvGrpSpPr>
        <p:grpSpPr>
          <a:xfrm>
            <a:off x="5965093" y="1953364"/>
            <a:ext cx="111586" cy="266689"/>
            <a:chOff x="9537762" y="983128"/>
            <a:chExt cx="306862" cy="683325"/>
          </a:xfrm>
        </p:grpSpPr>
        <p:grpSp>
          <p:nvGrpSpPr>
            <p:cNvPr id="578" name="Группа 577">
              <a:extLst>
                <a:ext uri="{FF2B5EF4-FFF2-40B4-BE49-F238E27FC236}">
                  <a16:creationId xmlns:a16="http://schemas.microsoft.com/office/drawing/2014/main" xmlns="" id="{457B3F33-71B4-43D9-9D1A-1FE53F9FCAA0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80" name="Oval 62">
                <a:extLst>
                  <a:ext uri="{FF2B5EF4-FFF2-40B4-BE49-F238E27FC236}">
                    <a16:creationId xmlns:a16="http://schemas.microsoft.com/office/drawing/2014/main" xmlns="" id="{6DEA473E-40BC-42BE-B004-75E5E707D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581" name="Freeform 63">
                <a:extLst>
                  <a:ext uri="{FF2B5EF4-FFF2-40B4-BE49-F238E27FC236}">
                    <a16:creationId xmlns:a16="http://schemas.microsoft.com/office/drawing/2014/main" xmlns="" id="{84016BF6-9450-423A-9ACB-0BD961AF4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79" name="Rectangle 56">
              <a:extLst>
                <a:ext uri="{FF2B5EF4-FFF2-40B4-BE49-F238E27FC236}">
                  <a16:creationId xmlns:a16="http://schemas.microsoft.com/office/drawing/2014/main" xmlns="" id="{E765F980-8F76-4D26-A21F-6A6D5CE9F64E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582" name="Группа 581">
            <a:extLst>
              <a:ext uri="{FF2B5EF4-FFF2-40B4-BE49-F238E27FC236}">
                <a16:creationId xmlns:a16="http://schemas.microsoft.com/office/drawing/2014/main" xmlns="" id="{23BAD661-45EC-4C48-B7B9-C49EFBA17A17}"/>
              </a:ext>
            </a:extLst>
          </p:cNvPr>
          <p:cNvGrpSpPr/>
          <p:nvPr/>
        </p:nvGrpSpPr>
        <p:grpSpPr>
          <a:xfrm>
            <a:off x="4999667" y="1933995"/>
            <a:ext cx="111586" cy="266689"/>
            <a:chOff x="9537762" y="983128"/>
            <a:chExt cx="306862" cy="683325"/>
          </a:xfrm>
        </p:grpSpPr>
        <p:grpSp>
          <p:nvGrpSpPr>
            <p:cNvPr id="583" name="Группа 582">
              <a:extLst>
                <a:ext uri="{FF2B5EF4-FFF2-40B4-BE49-F238E27FC236}">
                  <a16:creationId xmlns:a16="http://schemas.microsoft.com/office/drawing/2014/main" xmlns="" id="{3C6E76BE-A47E-4EBB-99C0-1A51A81E7BC7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85" name="Oval 62">
                <a:extLst>
                  <a:ext uri="{FF2B5EF4-FFF2-40B4-BE49-F238E27FC236}">
                    <a16:creationId xmlns:a16="http://schemas.microsoft.com/office/drawing/2014/main" xmlns="" id="{0D3B9626-8490-442B-A514-CB8796C6B0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586" name="Freeform 63">
                <a:extLst>
                  <a:ext uri="{FF2B5EF4-FFF2-40B4-BE49-F238E27FC236}">
                    <a16:creationId xmlns:a16="http://schemas.microsoft.com/office/drawing/2014/main" xmlns="" id="{3B23BECE-4005-4EAD-B2E7-8729B32F6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84" name="Rectangle 56">
              <a:extLst>
                <a:ext uri="{FF2B5EF4-FFF2-40B4-BE49-F238E27FC236}">
                  <a16:creationId xmlns:a16="http://schemas.microsoft.com/office/drawing/2014/main" xmlns="" id="{36858DAE-D776-4DF1-BA3E-DE3364CDEF63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87" name="TextBox 586">
            <a:extLst>
              <a:ext uri="{FF2B5EF4-FFF2-40B4-BE49-F238E27FC236}">
                <a16:creationId xmlns:a16="http://schemas.microsoft.com/office/drawing/2014/main" xmlns="" id="{04D8FA51-C2E6-48AD-BB40-A7A62712242A}"/>
              </a:ext>
            </a:extLst>
          </p:cNvPr>
          <p:cNvSpPr txBox="1"/>
          <p:nvPr/>
        </p:nvSpPr>
        <p:spPr>
          <a:xfrm rot="5400000">
            <a:off x="3002169" y="2212971"/>
            <a:ext cx="387895" cy="622015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Autofit/>
          </a:bodyPr>
          <a:lstStyle/>
          <a:p>
            <a:pPr defTabSz="709487">
              <a:spcBef>
                <a:spcPct val="0"/>
              </a:spcBef>
            </a:pPr>
            <a:r>
              <a:rPr lang="ru-RU" sz="408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Х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xmlns="" id="{2007D1C1-F97E-4C4D-984A-69B3396A2442}"/>
              </a:ext>
            </a:extLst>
          </p:cNvPr>
          <p:cNvSpPr txBox="1"/>
          <p:nvPr/>
        </p:nvSpPr>
        <p:spPr>
          <a:xfrm rot="5400000">
            <a:off x="4128778" y="2209775"/>
            <a:ext cx="387895" cy="622015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Autofit/>
          </a:bodyPr>
          <a:lstStyle/>
          <a:p>
            <a:pPr defTabSz="709487">
              <a:spcBef>
                <a:spcPct val="0"/>
              </a:spcBef>
            </a:pPr>
            <a:r>
              <a:rPr lang="ru-RU" sz="408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Х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xmlns="" id="{9F1BA103-B8F2-4C6F-A731-D8C67304431F}"/>
              </a:ext>
            </a:extLst>
          </p:cNvPr>
          <p:cNvSpPr txBox="1"/>
          <p:nvPr/>
        </p:nvSpPr>
        <p:spPr>
          <a:xfrm rot="5400000">
            <a:off x="5142657" y="2213744"/>
            <a:ext cx="387895" cy="622015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Autofit/>
          </a:bodyPr>
          <a:lstStyle/>
          <a:p>
            <a:pPr defTabSz="709487">
              <a:spcBef>
                <a:spcPct val="0"/>
              </a:spcBef>
            </a:pPr>
            <a:r>
              <a:rPr lang="ru-RU" sz="408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Х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xmlns="" id="{BF47AEB3-B747-4707-AB85-BE92FC5F4D6B}"/>
              </a:ext>
            </a:extLst>
          </p:cNvPr>
          <p:cNvSpPr txBox="1"/>
          <p:nvPr/>
        </p:nvSpPr>
        <p:spPr>
          <a:xfrm rot="5400000">
            <a:off x="6137080" y="2213744"/>
            <a:ext cx="387895" cy="622015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Autofit/>
          </a:bodyPr>
          <a:lstStyle/>
          <a:p>
            <a:pPr defTabSz="709487">
              <a:spcBef>
                <a:spcPct val="0"/>
              </a:spcBef>
            </a:pPr>
            <a:r>
              <a:rPr lang="ru-RU" sz="408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Х</a:t>
            </a:r>
          </a:p>
        </p:txBody>
      </p:sp>
      <p:grpSp>
        <p:nvGrpSpPr>
          <p:cNvPr id="591" name="Группа 590">
            <a:extLst>
              <a:ext uri="{FF2B5EF4-FFF2-40B4-BE49-F238E27FC236}">
                <a16:creationId xmlns:a16="http://schemas.microsoft.com/office/drawing/2014/main" xmlns="" id="{115A7A09-DB74-48B2-97B5-E63784E65C02}"/>
              </a:ext>
            </a:extLst>
          </p:cNvPr>
          <p:cNvGrpSpPr/>
          <p:nvPr/>
        </p:nvGrpSpPr>
        <p:grpSpPr>
          <a:xfrm>
            <a:off x="687497" y="2909697"/>
            <a:ext cx="111586" cy="266689"/>
            <a:chOff x="9537762" y="983128"/>
            <a:chExt cx="306862" cy="683325"/>
          </a:xfrm>
        </p:grpSpPr>
        <p:grpSp>
          <p:nvGrpSpPr>
            <p:cNvPr id="592" name="Группа 591">
              <a:extLst>
                <a:ext uri="{FF2B5EF4-FFF2-40B4-BE49-F238E27FC236}">
                  <a16:creationId xmlns:a16="http://schemas.microsoft.com/office/drawing/2014/main" xmlns="" id="{DA6A9547-197C-4F5B-B26D-4E240EB90216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594" name="Oval 62">
                <a:extLst>
                  <a:ext uri="{FF2B5EF4-FFF2-40B4-BE49-F238E27FC236}">
                    <a16:creationId xmlns:a16="http://schemas.microsoft.com/office/drawing/2014/main" xmlns="" id="{D03B2141-44F0-42C6-BBFB-ACF030776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595" name="Freeform 63">
                <a:extLst>
                  <a:ext uri="{FF2B5EF4-FFF2-40B4-BE49-F238E27FC236}">
                    <a16:creationId xmlns:a16="http://schemas.microsoft.com/office/drawing/2014/main" xmlns="" id="{3D5BCF92-46CC-4556-B426-04141C7D8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93" name="Rectangle 56">
              <a:extLst>
                <a:ext uri="{FF2B5EF4-FFF2-40B4-BE49-F238E27FC236}">
                  <a16:creationId xmlns:a16="http://schemas.microsoft.com/office/drawing/2014/main" xmlns="" id="{31359624-F7CE-49F1-90C5-6AE7F9BB8C63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96" name="Прямоугольник 595">
            <a:extLst>
              <a:ext uri="{FF2B5EF4-FFF2-40B4-BE49-F238E27FC236}">
                <a16:creationId xmlns:a16="http://schemas.microsoft.com/office/drawing/2014/main" xmlns="" id="{AE377A47-5036-48C4-87C8-D3DC39EBBE83}"/>
              </a:ext>
            </a:extLst>
          </p:cNvPr>
          <p:cNvSpPr/>
          <p:nvPr/>
        </p:nvSpPr>
        <p:spPr>
          <a:xfrm>
            <a:off x="628387" y="3091293"/>
            <a:ext cx="4742512" cy="4241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>
              <a:latin typeface="Arial Narrow" panose="020B0606020202030204" pitchFamily="34" charset="0"/>
            </a:endParaRPr>
          </a:p>
        </p:txBody>
      </p:sp>
      <p:grpSp>
        <p:nvGrpSpPr>
          <p:cNvPr id="597" name="Группа 596">
            <a:extLst>
              <a:ext uri="{FF2B5EF4-FFF2-40B4-BE49-F238E27FC236}">
                <a16:creationId xmlns:a16="http://schemas.microsoft.com/office/drawing/2014/main" xmlns="" id="{F2E9F771-126E-42D6-8686-6284789D801F}"/>
              </a:ext>
            </a:extLst>
          </p:cNvPr>
          <p:cNvGrpSpPr/>
          <p:nvPr/>
        </p:nvGrpSpPr>
        <p:grpSpPr>
          <a:xfrm>
            <a:off x="1770083" y="2914944"/>
            <a:ext cx="111586" cy="266689"/>
            <a:chOff x="9537762" y="983128"/>
            <a:chExt cx="306862" cy="683325"/>
          </a:xfrm>
        </p:grpSpPr>
        <p:grpSp>
          <p:nvGrpSpPr>
            <p:cNvPr id="598" name="Группа 597">
              <a:extLst>
                <a:ext uri="{FF2B5EF4-FFF2-40B4-BE49-F238E27FC236}">
                  <a16:creationId xmlns:a16="http://schemas.microsoft.com/office/drawing/2014/main" xmlns="" id="{59CFBB0E-AA52-4F62-9E7B-0A8D27853D27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00" name="Oval 62">
                <a:extLst>
                  <a:ext uri="{FF2B5EF4-FFF2-40B4-BE49-F238E27FC236}">
                    <a16:creationId xmlns:a16="http://schemas.microsoft.com/office/drawing/2014/main" xmlns="" id="{2B7A0091-D4E0-493B-A820-7E7418AD3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01" name="Freeform 63">
                <a:extLst>
                  <a:ext uri="{FF2B5EF4-FFF2-40B4-BE49-F238E27FC236}">
                    <a16:creationId xmlns:a16="http://schemas.microsoft.com/office/drawing/2014/main" xmlns="" id="{B3A665F2-9FD3-4ED4-A87D-8D1DB380C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99" name="Rectangle 56">
              <a:extLst>
                <a:ext uri="{FF2B5EF4-FFF2-40B4-BE49-F238E27FC236}">
                  <a16:creationId xmlns:a16="http://schemas.microsoft.com/office/drawing/2014/main" xmlns="" id="{E1219E30-A573-4CE9-9A1D-330B8F2AD529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02" name="Группа 601">
            <a:extLst>
              <a:ext uri="{FF2B5EF4-FFF2-40B4-BE49-F238E27FC236}">
                <a16:creationId xmlns:a16="http://schemas.microsoft.com/office/drawing/2014/main" xmlns="" id="{D518E078-289F-47A2-B15D-7A6568A55786}"/>
              </a:ext>
            </a:extLst>
          </p:cNvPr>
          <p:cNvGrpSpPr/>
          <p:nvPr/>
        </p:nvGrpSpPr>
        <p:grpSpPr>
          <a:xfrm>
            <a:off x="2709776" y="2905243"/>
            <a:ext cx="111586" cy="266689"/>
            <a:chOff x="9537762" y="983128"/>
            <a:chExt cx="306862" cy="683325"/>
          </a:xfrm>
        </p:grpSpPr>
        <p:grpSp>
          <p:nvGrpSpPr>
            <p:cNvPr id="603" name="Группа 602">
              <a:extLst>
                <a:ext uri="{FF2B5EF4-FFF2-40B4-BE49-F238E27FC236}">
                  <a16:creationId xmlns:a16="http://schemas.microsoft.com/office/drawing/2014/main" xmlns="" id="{3E441814-63F4-47EA-B5F8-D2468A392811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05" name="Oval 62">
                <a:extLst>
                  <a:ext uri="{FF2B5EF4-FFF2-40B4-BE49-F238E27FC236}">
                    <a16:creationId xmlns:a16="http://schemas.microsoft.com/office/drawing/2014/main" xmlns="" id="{F39F8AC9-6952-40AE-B09B-04DF5EE0E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06" name="Freeform 63">
                <a:extLst>
                  <a:ext uri="{FF2B5EF4-FFF2-40B4-BE49-F238E27FC236}">
                    <a16:creationId xmlns:a16="http://schemas.microsoft.com/office/drawing/2014/main" xmlns="" id="{2C69C1B1-673A-4765-97FD-BC181A6D4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04" name="Rectangle 56">
              <a:extLst>
                <a:ext uri="{FF2B5EF4-FFF2-40B4-BE49-F238E27FC236}">
                  <a16:creationId xmlns:a16="http://schemas.microsoft.com/office/drawing/2014/main" xmlns="" id="{BDE1E12E-EC00-4335-94C5-7B6B4AEC3BE7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07" name="Группа 606">
            <a:extLst>
              <a:ext uri="{FF2B5EF4-FFF2-40B4-BE49-F238E27FC236}">
                <a16:creationId xmlns:a16="http://schemas.microsoft.com/office/drawing/2014/main" xmlns="" id="{350D0AC7-32A0-4720-8F61-44121FA63A64}"/>
              </a:ext>
            </a:extLst>
          </p:cNvPr>
          <p:cNvGrpSpPr/>
          <p:nvPr/>
        </p:nvGrpSpPr>
        <p:grpSpPr>
          <a:xfrm>
            <a:off x="3803838" y="2908182"/>
            <a:ext cx="111586" cy="266689"/>
            <a:chOff x="9537762" y="983128"/>
            <a:chExt cx="306862" cy="683325"/>
          </a:xfrm>
        </p:grpSpPr>
        <p:grpSp>
          <p:nvGrpSpPr>
            <p:cNvPr id="608" name="Группа 607">
              <a:extLst>
                <a:ext uri="{FF2B5EF4-FFF2-40B4-BE49-F238E27FC236}">
                  <a16:creationId xmlns:a16="http://schemas.microsoft.com/office/drawing/2014/main" xmlns="" id="{17EBE276-431B-4D3F-93A2-FAB7A0721CDB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10" name="Oval 62">
                <a:extLst>
                  <a:ext uri="{FF2B5EF4-FFF2-40B4-BE49-F238E27FC236}">
                    <a16:creationId xmlns:a16="http://schemas.microsoft.com/office/drawing/2014/main" xmlns="" id="{37127A75-A49C-40CC-BBA7-CC01BC8C6F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11" name="Freeform 63">
                <a:extLst>
                  <a:ext uri="{FF2B5EF4-FFF2-40B4-BE49-F238E27FC236}">
                    <a16:creationId xmlns:a16="http://schemas.microsoft.com/office/drawing/2014/main" xmlns="" id="{1B3A448E-30BF-46A6-90E6-0D80201D0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09" name="Rectangle 56">
              <a:extLst>
                <a:ext uri="{FF2B5EF4-FFF2-40B4-BE49-F238E27FC236}">
                  <a16:creationId xmlns:a16="http://schemas.microsoft.com/office/drawing/2014/main" xmlns="" id="{C8B07A92-6B19-4AB6-B974-B3D0293C7247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12" name="Группа 611">
            <a:extLst>
              <a:ext uri="{FF2B5EF4-FFF2-40B4-BE49-F238E27FC236}">
                <a16:creationId xmlns:a16="http://schemas.microsoft.com/office/drawing/2014/main" xmlns="" id="{87EA5D1F-FE07-4E88-A0F5-4ED85D305275}"/>
              </a:ext>
            </a:extLst>
          </p:cNvPr>
          <p:cNvGrpSpPr/>
          <p:nvPr/>
        </p:nvGrpSpPr>
        <p:grpSpPr>
          <a:xfrm>
            <a:off x="4624444" y="2909697"/>
            <a:ext cx="111586" cy="266689"/>
            <a:chOff x="9537762" y="983128"/>
            <a:chExt cx="306862" cy="683325"/>
          </a:xfrm>
        </p:grpSpPr>
        <p:grpSp>
          <p:nvGrpSpPr>
            <p:cNvPr id="613" name="Группа 612">
              <a:extLst>
                <a:ext uri="{FF2B5EF4-FFF2-40B4-BE49-F238E27FC236}">
                  <a16:creationId xmlns:a16="http://schemas.microsoft.com/office/drawing/2014/main" xmlns="" id="{5395735C-5847-4484-9F6D-01659A861450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15" name="Oval 62">
                <a:extLst>
                  <a:ext uri="{FF2B5EF4-FFF2-40B4-BE49-F238E27FC236}">
                    <a16:creationId xmlns:a16="http://schemas.microsoft.com/office/drawing/2014/main" xmlns="" id="{C5ACD4B3-C801-4456-94CE-F330DD3E1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16" name="Freeform 63">
                <a:extLst>
                  <a:ext uri="{FF2B5EF4-FFF2-40B4-BE49-F238E27FC236}">
                    <a16:creationId xmlns:a16="http://schemas.microsoft.com/office/drawing/2014/main" xmlns="" id="{767CB8E8-BE9F-49EA-94B0-EDE217DBB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14" name="Rectangle 56">
              <a:extLst>
                <a:ext uri="{FF2B5EF4-FFF2-40B4-BE49-F238E27FC236}">
                  <a16:creationId xmlns:a16="http://schemas.microsoft.com/office/drawing/2014/main" xmlns="" id="{4FC35D18-E491-4474-813C-6AB753C82E1A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617" name="Прямая со стрелкой 616">
            <a:extLst>
              <a:ext uri="{FF2B5EF4-FFF2-40B4-BE49-F238E27FC236}">
                <a16:creationId xmlns:a16="http://schemas.microsoft.com/office/drawing/2014/main" xmlns="" id="{D8727A9F-A007-4B40-81EE-673EF111DBC6}"/>
              </a:ext>
            </a:extLst>
          </p:cNvPr>
          <p:cNvCxnSpPr/>
          <p:nvPr/>
        </p:nvCxnSpPr>
        <p:spPr>
          <a:xfrm>
            <a:off x="3428056" y="3304396"/>
            <a:ext cx="207422" cy="3134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Rectangle 56">
            <a:extLst>
              <a:ext uri="{FF2B5EF4-FFF2-40B4-BE49-F238E27FC236}">
                <a16:creationId xmlns:a16="http://schemas.microsoft.com/office/drawing/2014/main" xmlns="" id="{8709CDB7-3CB3-4A82-BE58-C57427B08A37}"/>
              </a:ext>
            </a:extLst>
          </p:cNvPr>
          <p:cNvSpPr/>
          <p:nvPr/>
        </p:nvSpPr>
        <p:spPr>
          <a:xfrm>
            <a:off x="2549898" y="3598923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solidFill>
                  <a:srgbClr val="00B050"/>
                </a:solidFill>
                <a:latin typeface="Arial Narrow" panose="020B0606020202030204" pitchFamily="34" charset="0"/>
              </a:rPr>
              <a:t>В течение 1 дня</a:t>
            </a:r>
            <a:endParaRPr lang="en-US" sz="68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19" name="Прямая со стрелкой 618">
            <a:extLst>
              <a:ext uri="{FF2B5EF4-FFF2-40B4-BE49-F238E27FC236}">
                <a16:creationId xmlns:a16="http://schemas.microsoft.com/office/drawing/2014/main" xmlns="" id="{F2BC0318-C5B0-4A1F-9871-40B6DF75EF8D}"/>
              </a:ext>
            </a:extLst>
          </p:cNvPr>
          <p:cNvCxnSpPr/>
          <p:nvPr/>
        </p:nvCxnSpPr>
        <p:spPr>
          <a:xfrm flipV="1">
            <a:off x="6740001" y="2277852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0" name="Группа 619">
            <a:extLst>
              <a:ext uri="{FF2B5EF4-FFF2-40B4-BE49-F238E27FC236}">
                <a16:creationId xmlns:a16="http://schemas.microsoft.com/office/drawing/2014/main" xmlns="" id="{3C624867-6489-43F2-BF9C-17B4F0A143DE}"/>
              </a:ext>
            </a:extLst>
          </p:cNvPr>
          <p:cNvGrpSpPr/>
          <p:nvPr/>
        </p:nvGrpSpPr>
        <p:grpSpPr>
          <a:xfrm>
            <a:off x="5759257" y="2767870"/>
            <a:ext cx="111586" cy="266689"/>
            <a:chOff x="9537762" y="983128"/>
            <a:chExt cx="306862" cy="683325"/>
          </a:xfrm>
        </p:grpSpPr>
        <p:grpSp>
          <p:nvGrpSpPr>
            <p:cNvPr id="621" name="Группа 620">
              <a:extLst>
                <a:ext uri="{FF2B5EF4-FFF2-40B4-BE49-F238E27FC236}">
                  <a16:creationId xmlns:a16="http://schemas.microsoft.com/office/drawing/2014/main" xmlns="" id="{762E810E-5B92-4F53-ADFF-DED817E927A2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23" name="Oval 62">
                <a:extLst>
                  <a:ext uri="{FF2B5EF4-FFF2-40B4-BE49-F238E27FC236}">
                    <a16:creationId xmlns:a16="http://schemas.microsoft.com/office/drawing/2014/main" xmlns="" id="{2C0FBF5F-2E36-4E66-8BD7-47C6C1759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24" name="Freeform 63">
                <a:extLst>
                  <a:ext uri="{FF2B5EF4-FFF2-40B4-BE49-F238E27FC236}">
                    <a16:creationId xmlns:a16="http://schemas.microsoft.com/office/drawing/2014/main" xmlns="" id="{F5C3983B-89FE-4CEC-8493-C4F188D0F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22" name="Rectangle 56">
              <a:extLst>
                <a:ext uri="{FF2B5EF4-FFF2-40B4-BE49-F238E27FC236}">
                  <a16:creationId xmlns:a16="http://schemas.microsoft.com/office/drawing/2014/main" xmlns="" id="{FB2590CD-306D-4DA8-A69A-8C6A84808B80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25" name="Группа 624">
            <a:extLst>
              <a:ext uri="{FF2B5EF4-FFF2-40B4-BE49-F238E27FC236}">
                <a16:creationId xmlns:a16="http://schemas.microsoft.com/office/drawing/2014/main" xmlns="" id="{40E57234-89D6-4CBC-99C9-E3FF6B691C3C}"/>
              </a:ext>
            </a:extLst>
          </p:cNvPr>
          <p:cNvGrpSpPr/>
          <p:nvPr/>
        </p:nvGrpSpPr>
        <p:grpSpPr>
          <a:xfrm>
            <a:off x="441374" y="4044974"/>
            <a:ext cx="111586" cy="266689"/>
            <a:chOff x="9537762" y="983128"/>
            <a:chExt cx="306862" cy="683325"/>
          </a:xfrm>
        </p:grpSpPr>
        <p:grpSp>
          <p:nvGrpSpPr>
            <p:cNvPr id="626" name="Группа 625">
              <a:extLst>
                <a:ext uri="{FF2B5EF4-FFF2-40B4-BE49-F238E27FC236}">
                  <a16:creationId xmlns:a16="http://schemas.microsoft.com/office/drawing/2014/main" xmlns="" id="{9654E9FC-E020-4C97-8B59-D6D0146AC4A0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28" name="Oval 62">
                <a:extLst>
                  <a:ext uri="{FF2B5EF4-FFF2-40B4-BE49-F238E27FC236}">
                    <a16:creationId xmlns:a16="http://schemas.microsoft.com/office/drawing/2014/main" xmlns="" id="{22DCFDC8-EF2D-4918-B665-93C370606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29" name="Freeform 63">
                <a:extLst>
                  <a:ext uri="{FF2B5EF4-FFF2-40B4-BE49-F238E27FC236}">
                    <a16:creationId xmlns:a16="http://schemas.microsoft.com/office/drawing/2014/main" xmlns="" id="{447E72BE-C2ED-46CE-A7C9-3AF85D942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27" name="Rectangle 56">
              <a:extLst>
                <a:ext uri="{FF2B5EF4-FFF2-40B4-BE49-F238E27FC236}">
                  <a16:creationId xmlns:a16="http://schemas.microsoft.com/office/drawing/2014/main" xmlns="" id="{62846BA4-821F-4FDB-B756-916DBEEF819C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630" name="Рисунок 629">
            <a:extLst>
              <a:ext uri="{FF2B5EF4-FFF2-40B4-BE49-F238E27FC236}">
                <a16:creationId xmlns:a16="http://schemas.microsoft.com/office/drawing/2014/main" xmlns="" id="{55D05885-E090-4D8D-9B62-F9CD3AF00E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869" y="1852419"/>
            <a:ext cx="250019" cy="222239"/>
          </a:xfrm>
          <a:prstGeom prst="rect">
            <a:avLst/>
          </a:prstGeom>
        </p:spPr>
      </p:pic>
      <p:pic>
        <p:nvPicPr>
          <p:cNvPr id="631" name="Рисунок 630">
            <a:extLst>
              <a:ext uri="{FF2B5EF4-FFF2-40B4-BE49-F238E27FC236}">
                <a16:creationId xmlns:a16="http://schemas.microsoft.com/office/drawing/2014/main" xmlns="" id="{6473B45A-A9D6-437F-81DA-763443A8B4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8239" y="1852419"/>
            <a:ext cx="250019" cy="222239"/>
          </a:xfrm>
          <a:prstGeom prst="rect">
            <a:avLst/>
          </a:prstGeom>
        </p:spPr>
      </p:pic>
      <p:sp>
        <p:nvSpPr>
          <p:cNvPr id="632" name="Прямоугольник 631">
            <a:extLst>
              <a:ext uri="{FF2B5EF4-FFF2-40B4-BE49-F238E27FC236}">
                <a16:creationId xmlns:a16="http://schemas.microsoft.com/office/drawing/2014/main" xmlns="" id="{CBF2AE02-A3BC-453E-8114-46878B239DA2}"/>
              </a:ext>
            </a:extLst>
          </p:cNvPr>
          <p:cNvSpPr/>
          <p:nvPr/>
        </p:nvSpPr>
        <p:spPr>
          <a:xfrm>
            <a:off x="356425" y="2069924"/>
            <a:ext cx="602098" cy="38986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>
              <a:latin typeface="Arial Narrow" panose="020B0606020202030204" pitchFamily="34" charset="0"/>
            </a:endParaRPr>
          </a:p>
        </p:txBody>
      </p:sp>
      <p:sp>
        <p:nvSpPr>
          <p:cNvPr id="633" name="Прямоугольник 632">
            <a:extLst>
              <a:ext uri="{FF2B5EF4-FFF2-40B4-BE49-F238E27FC236}">
                <a16:creationId xmlns:a16="http://schemas.microsoft.com/office/drawing/2014/main" xmlns="" id="{4F11B360-E943-4E53-8A97-5CF8CC773B9B}"/>
              </a:ext>
            </a:extLst>
          </p:cNvPr>
          <p:cNvSpPr/>
          <p:nvPr/>
        </p:nvSpPr>
        <p:spPr>
          <a:xfrm>
            <a:off x="371885" y="2087977"/>
            <a:ext cx="571083" cy="3530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634" name="TextBox 633">
            <a:extLst>
              <a:ext uri="{FF2B5EF4-FFF2-40B4-BE49-F238E27FC236}">
                <a16:creationId xmlns:a16="http://schemas.microsoft.com/office/drawing/2014/main" xmlns="" id="{982C716E-4280-46C6-893E-4BCCACA677C8}"/>
              </a:ext>
            </a:extLst>
          </p:cNvPr>
          <p:cNvSpPr txBox="1"/>
          <p:nvPr/>
        </p:nvSpPr>
        <p:spPr>
          <a:xfrm>
            <a:off x="307067" y="2105267"/>
            <a:ext cx="664788" cy="390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ct val="95000"/>
              </a:lnSpc>
              <a:defRPr sz="1000">
                <a:latin typeface="Arial Narrow" panose="020B0606020202030204" pitchFamily="34" charset="0"/>
              </a:defRPr>
            </a:lvl1pPr>
          </a:lstStyle>
          <a:p>
            <a:r>
              <a:rPr lang="ru-RU" sz="680" dirty="0"/>
              <a:t>ОТПРАВКА ОБРАЩЕНИЯ ИЗ </a:t>
            </a:r>
            <a:r>
              <a:rPr lang="ru-RU" sz="680" dirty="0" err="1"/>
              <a:t>ЛК</a:t>
            </a:r>
            <a:r>
              <a:rPr lang="ru-RU" sz="680" dirty="0"/>
              <a:t> ФЛ</a:t>
            </a:r>
          </a:p>
        </p:txBody>
      </p:sp>
      <p:pic>
        <p:nvPicPr>
          <p:cNvPr id="635" name="Рисунок 634">
            <a:extLst>
              <a:ext uri="{FF2B5EF4-FFF2-40B4-BE49-F238E27FC236}">
                <a16:creationId xmlns:a16="http://schemas.microsoft.com/office/drawing/2014/main" xmlns="" id="{CCEAEC74-4E62-47BD-96C0-7D234C9C3F7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3869" y="2487353"/>
            <a:ext cx="250019" cy="222239"/>
          </a:xfrm>
          <a:prstGeom prst="rect">
            <a:avLst/>
          </a:prstGeom>
        </p:spPr>
      </p:pic>
      <p:pic>
        <p:nvPicPr>
          <p:cNvPr id="636" name="Рисунок 635">
            <a:extLst>
              <a:ext uri="{FF2B5EF4-FFF2-40B4-BE49-F238E27FC236}">
                <a16:creationId xmlns:a16="http://schemas.microsoft.com/office/drawing/2014/main" xmlns="" id="{C908DA58-29A4-47A3-87EE-D9CCAA05DD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98239" y="2487353"/>
            <a:ext cx="250019" cy="222239"/>
          </a:xfrm>
          <a:prstGeom prst="rect">
            <a:avLst/>
          </a:prstGeom>
        </p:spPr>
      </p:pic>
      <p:pic>
        <p:nvPicPr>
          <p:cNvPr id="637" name="Рисунок 636">
            <a:extLst>
              <a:ext uri="{FF2B5EF4-FFF2-40B4-BE49-F238E27FC236}">
                <a16:creationId xmlns:a16="http://schemas.microsoft.com/office/drawing/2014/main" xmlns="" id="{9FDC03B6-0E01-47E2-9B01-31B8EC0011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06385" y="3548955"/>
            <a:ext cx="250019" cy="222239"/>
          </a:xfrm>
          <a:prstGeom prst="rect">
            <a:avLst/>
          </a:prstGeom>
        </p:spPr>
      </p:pic>
      <p:sp>
        <p:nvSpPr>
          <p:cNvPr id="638" name="Прямоугольник 637">
            <a:extLst>
              <a:ext uri="{FF2B5EF4-FFF2-40B4-BE49-F238E27FC236}">
                <a16:creationId xmlns:a16="http://schemas.microsoft.com/office/drawing/2014/main" xmlns="" id="{F8A8042C-8D8C-4953-98F3-E809B1BB8D06}"/>
              </a:ext>
            </a:extLst>
          </p:cNvPr>
          <p:cNvSpPr/>
          <p:nvPr/>
        </p:nvSpPr>
        <p:spPr>
          <a:xfrm>
            <a:off x="5563147" y="3312138"/>
            <a:ext cx="833509" cy="3530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1"/>
            </a:solidFill>
          </a:ln>
        </p:spPr>
        <p:txBody>
          <a:bodyPr vert="horz" wrap="none" lIns="0" tIns="69271" rIns="0" bIns="32986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</a:pPr>
            <a:endParaRPr lang="ru-RU" sz="1082">
              <a:latin typeface="Arial Narrow" panose="020B0606020202030204" pitchFamily="34" charset="0"/>
            </a:endParaRPr>
          </a:p>
        </p:txBody>
      </p:sp>
      <p:sp>
        <p:nvSpPr>
          <p:cNvPr id="639" name="TextBox 638">
            <a:extLst>
              <a:ext uri="{FF2B5EF4-FFF2-40B4-BE49-F238E27FC236}">
                <a16:creationId xmlns:a16="http://schemas.microsoft.com/office/drawing/2014/main" xmlns="" id="{00A4CD8E-6CCA-4B54-A65A-6DD436BC574E}"/>
              </a:ext>
            </a:extLst>
          </p:cNvPr>
          <p:cNvSpPr txBox="1"/>
          <p:nvPr/>
        </p:nvSpPr>
        <p:spPr>
          <a:xfrm>
            <a:off x="5542195" y="3356514"/>
            <a:ext cx="896305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80" dirty="0">
                <a:latin typeface="Arial Narrow" panose="020B0606020202030204" pitchFamily="34" charset="0"/>
              </a:rPr>
              <a:t>НАПРАВЛЕНИЕ НА СОГЛАСОВАНИЕ</a:t>
            </a:r>
          </a:p>
        </p:txBody>
      </p:sp>
      <p:grpSp>
        <p:nvGrpSpPr>
          <p:cNvPr id="640" name="Группа 639">
            <a:extLst>
              <a:ext uri="{FF2B5EF4-FFF2-40B4-BE49-F238E27FC236}">
                <a16:creationId xmlns:a16="http://schemas.microsoft.com/office/drawing/2014/main" xmlns="" id="{1210FC55-35EE-4A82-A8E4-A7E4D763A8D3}"/>
              </a:ext>
            </a:extLst>
          </p:cNvPr>
          <p:cNvGrpSpPr/>
          <p:nvPr/>
        </p:nvGrpSpPr>
        <p:grpSpPr>
          <a:xfrm>
            <a:off x="5784611" y="3680294"/>
            <a:ext cx="111586" cy="266688"/>
            <a:chOff x="9537762" y="983128"/>
            <a:chExt cx="306862" cy="683321"/>
          </a:xfrm>
        </p:grpSpPr>
        <p:grpSp>
          <p:nvGrpSpPr>
            <p:cNvPr id="641" name="Группа 640">
              <a:extLst>
                <a:ext uri="{FF2B5EF4-FFF2-40B4-BE49-F238E27FC236}">
                  <a16:creationId xmlns:a16="http://schemas.microsoft.com/office/drawing/2014/main" xmlns="" id="{AEB2ACF7-E99B-45FB-B4F0-BC0B22E84C29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43" name="Oval 62">
                <a:extLst>
                  <a:ext uri="{FF2B5EF4-FFF2-40B4-BE49-F238E27FC236}">
                    <a16:creationId xmlns:a16="http://schemas.microsoft.com/office/drawing/2014/main" xmlns="" id="{1BEB297D-D1CA-45E1-9164-B37EC81A5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44" name="Freeform 63">
                <a:extLst>
                  <a:ext uri="{FF2B5EF4-FFF2-40B4-BE49-F238E27FC236}">
                    <a16:creationId xmlns:a16="http://schemas.microsoft.com/office/drawing/2014/main" xmlns="" id="{60D7F01B-6D22-4238-A423-BF350FAFD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42" name="Rectangle 56">
              <a:extLst>
                <a:ext uri="{FF2B5EF4-FFF2-40B4-BE49-F238E27FC236}">
                  <a16:creationId xmlns:a16="http://schemas.microsoft.com/office/drawing/2014/main" xmlns="" id="{50D66AAD-BAAB-4D65-9B35-C98DB60E146C}"/>
                </a:ext>
              </a:extLst>
            </p:cNvPr>
            <p:cNvSpPr/>
            <p:nvPr/>
          </p:nvSpPr>
          <p:spPr>
            <a:xfrm>
              <a:off x="9638968" y="1206925"/>
              <a:ext cx="205656" cy="459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45" name="Rectangle 56">
            <a:extLst>
              <a:ext uri="{FF2B5EF4-FFF2-40B4-BE49-F238E27FC236}">
                <a16:creationId xmlns:a16="http://schemas.microsoft.com/office/drawing/2014/main" xmlns="" id="{FA97D5A5-CC9B-43A7-83DD-D333830A16E6}"/>
              </a:ext>
            </a:extLst>
          </p:cNvPr>
          <p:cNvSpPr/>
          <p:nvPr/>
        </p:nvSpPr>
        <p:spPr>
          <a:xfrm>
            <a:off x="5642007" y="3688756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solidFill>
                  <a:srgbClr val="00B050"/>
                </a:solidFill>
                <a:latin typeface="Arial Narrow" panose="020B0606020202030204" pitchFamily="34" charset="0"/>
              </a:rPr>
              <a:t>1 минута</a:t>
            </a:r>
            <a:endParaRPr lang="en-US" sz="68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646" name="Rectangle 56">
            <a:extLst>
              <a:ext uri="{FF2B5EF4-FFF2-40B4-BE49-F238E27FC236}">
                <a16:creationId xmlns:a16="http://schemas.microsoft.com/office/drawing/2014/main" xmlns="" id="{EA17A07B-48C4-4AF1-BBD0-BC9DFD09EA6D}"/>
              </a:ext>
            </a:extLst>
          </p:cNvPr>
          <p:cNvSpPr/>
          <p:nvPr/>
        </p:nvSpPr>
        <p:spPr>
          <a:xfrm>
            <a:off x="327508" y="4677172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solidFill>
                  <a:srgbClr val="00B050"/>
                </a:solidFill>
                <a:latin typeface="Arial Narrow" panose="020B0606020202030204" pitchFamily="34" charset="0"/>
              </a:rPr>
              <a:t> 1 минута</a:t>
            </a:r>
            <a:endParaRPr lang="en-US" sz="68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47" name="Прямая со стрелкой 646">
            <a:extLst>
              <a:ext uri="{FF2B5EF4-FFF2-40B4-BE49-F238E27FC236}">
                <a16:creationId xmlns:a16="http://schemas.microsoft.com/office/drawing/2014/main" xmlns="" id="{58F1B1E7-4FB3-4454-ABE3-EBFCD0D79BA0}"/>
              </a:ext>
            </a:extLst>
          </p:cNvPr>
          <p:cNvCxnSpPr/>
          <p:nvPr/>
        </p:nvCxnSpPr>
        <p:spPr>
          <a:xfrm flipV="1">
            <a:off x="5616497" y="4451552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8" name="Прямоугольник 647">
            <a:extLst>
              <a:ext uri="{FF2B5EF4-FFF2-40B4-BE49-F238E27FC236}">
                <a16:creationId xmlns:a16="http://schemas.microsoft.com/office/drawing/2014/main" xmlns="" id="{5200BDC5-DCDA-4BB6-959E-77219EC8AA5C}"/>
              </a:ext>
            </a:extLst>
          </p:cNvPr>
          <p:cNvSpPr/>
          <p:nvPr/>
        </p:nvSpPr>
        <p:spPr>
          <a:xfrm>
            <a:off x="4907739" y="4237897"/>
            <a:ext cx="1685313" cy="4241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24">
              <a:latin typeface="Arial Narrow" panose="020B0606020202030204" pitchFamily="34" charset="0"/>
            </a:endParaRPr>
          </a:p>
        </p:txBody>
      </p:sp>
      <p:pic>
        <p:nvPicPr>
          <p:cNvPr id="649" name="Рисунок 648">
            <a:extLst>
              <a:ext uri="{FF2B5EF4-FFF2-40B4-BE49-F238E27FC236}">
                <a16:creationId xmlns:a16="http://schemas.microsoft.com/office/drawing/2014/main" xmlns="" id="{79AE2F0A-608D-4669-BBD3-CF3D8785BB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12580" y="4690231"/>
            <a:ext cx="250019" cy="222239"/>
          </a:xfrm>
          <a:prstGeom prst="rect">
            <a:avLst/>
          </a:prstGeom>
        </p:spPr>
      </p:pic>
      <p:grpSp>
        <p:nvGrpSpPr>
          <p:cNvPr id="650" name="Группа 649">
            <a:extLst>
              <a:ext uri="{FF2B5EF4-FFF2-40B4-BE49-F238E27FC236}">
                <a16:creationId xmlns:a16="http://schemas.microsoft.com/office/drawing/2014/main" xmlns="" id="{E993EAA0-0BE5-4AC0-8219-07E7829DDABE}"/>
              </a:ext>
            </a:extLst>
          </p:cNvPr>
          <p:cNvGrpSpPr/>
          <p:nvPr/>
        </p:nvGrpSpPr>
        <p:grpSpPr>
          <a:xfrm>
            <a:off x="5038552" y="4056094"/>
            <a:ext cx="111586" cy="266689"/>
            <a:chOff x="9537762" y="983128"/>
            <a:chExt cx="306862" cy="683325"/>
          </a:xfrm>
        </p:grpSpPr>
        <p:grpSp>
          <p:nvGrpSpPr>
            <p:cNvPr id="651" name="Группа 650">
              <a:extLst>
                <a:ext uri="{FF2B5EF4-FFF2-40B4-BE49-F238E27FC236}">
                  <a16:creationId xmlns:a16="http://schemas.microsoft.com/office/drawing/2014/main" xmlns="" id="{F5641E4A-C7CF-4112-B909-5665BF1D4ADE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53" name="Oval 62">
                <a:extLst>
                  <a:ext uri="{FF2B5EF4-FFF2-40B4-BE49-F238E27FC236}">
                    <a16:creationId xmlns:a16="http://schemas.microsoft.com/office/drawing/2014/main" xmlns="" id="{D8D21E17-5634-4B69-9128-C583E4FEC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54" name="Freeform 63">
                <a:extLst>
                  <a:ext uri="{FF2B5EF4-FFF2-40B4-BE49-F238E27FC236}">
                    <a16:creationId xmlns:a16="http://schemas.microsoft.com/office/drawing/2014/main" xmlns="" id="{0A0E910E-D130-40B6-BC43-C0F7EDFC4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52" name="Rectangle 56">
              <a:extLst>
                <a:ext uri="{FF2B5EF4-FFF2-40B4-BE49-F238E27FC236}">
                  <a16:creationId xmlns:a16="http://schemas.microsoft.com/office/drawing/2014/main" xmlns="" id="{FA8431D7-132D-4BE6-965D-4AB9DA82CC83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655" name="Рисунок 654">
            <a:extLst>
              <a:ext uri="{FF2B5EF4-FFF2-40B4-BE49-F238E27FC236}">
                <a16:creationId xmlns:a16="http://schemas.microsoft.com/office/drawing/2014/main" xmlns="" id="{A153002B-DE22-4B73-86A2-606709FFFA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30723" y="3995203"/>
            <a:ext cx="250019" cy="222239"/>
          </a:xfrm>
          <a:prstGeom prst="rect">
            <a:avLst/>
          </a:prstGeom>
        </p:spPr>
      </p:pic>
      <p:grpSp>
        <p:nvGrpSpPr>
          <p:cNvPr id="656" name="Группа 655">
            <a:extLst>
              <a:ext uri="{FF2B5EF4-FFF2-40B4-BE49-F238E27FC236}">
                <a16:creationId xmlns:a16="http://schemas.microsoft.com/office/drawing/2014/main" xmlns="" id="{2BC0941B-9AB2-4949-9EBC-A402700B23DA}"/>
              </a:ext>
            </a:extLst>
          </p:cNvPr>
          <p:cNvGrpSpPr/>
          <p:nvPr/>
        </p:nvGrpSpPr>
        <p:grpSpPr>
          <a:xfrm>
            <a:off x="4113415" y="4082002"/>
            <a:ext cx="111586" cy="266689"/>
            <a:chOff x="9537762" y="983128"/>
            <a:chExt cx="306862" cy="683325"/>
          </a:xfrm>
        </p:grpSpPr>
        <p:grpSp>
          <p:nvGrpSpPr>
            <p:cNvPr id="657" name="Группа 656">
              <a:extLst>
                <a:ext uri="{FF2B5EF4-FFF2-40B4-BE49-F238E27FC236}">
                  <a16:creationId xmlns:a16="http://schemas.microsoft.com/office/drawing/2014/main" xmlns="" id="{7AC03832-6FF8-4139-A1B8-4A1EB253A9C6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59" name="Oval 62">
                <a:extLst>
                  <a:ext uri="{FF2B5EF4-FFF2-40B4-BE49-F238E27FC236}">
                    <a16:creationId xmlns:a16="http://schemas.microsoft.com/office/drawing/2014/main" xmlns="" id="{DB718B79-A208-473B-A3DE-6AA0343E2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60" name="Freeform 63">
                <a:extLst>
                  <a:ext uri="{FF2B5EF4-FFF2-40B4-BE49-F238E27FC236}">
                    <a16:creationId xmlns:a16="http://schemas.microsoft.com/office/drawing/2014/main" xmlns="" id="{7F838538-1BEA-4CC4-BFB2-0812BE7FD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58" name="Rectangle 56">
              <a:extLst>
                <a:ext uri="{FF2B5EF4-FFF2-40B4-BE49-F238E27FC236}">
                  <a16:creationId xmlns:a16="http://schemas.microsoft.com/office/drawing/2014/main" xmlns="" id="{C6262036-F1C3-433B-9203-4DDE0A28DF38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61" name="TextBox 660">
            <a:extLst>
              <a:ext uri="{FF2B5EF4-FFF2-40B4-BE49-F238E27FC236}">
                <a16:creationId xmlns:a16="http://schemas.microsoft.com/office/drawing/2014/main" xmlns="" id="{259E0B08-060F-4BE5-8E86-698612259F5C}"/>
              </a:ext>
            </a:extLst>
          </p:cNvPr>
          <p:cNvSpPr txBox="1"/>
          <p:nvPr/>
        </p:nvSpPr>
        <p:spPr>
          <a:xfrm rot="5400000">
            <a:off x="4172055" y="4360518"/>
            <a:ext cx="387895" cy="622015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Autofit/>
          </a:bodyPr>
          <a:lstStyle/>
          <a:p>
            <a:pPr defTabSz="709487">
              <a:spcBef>
                <a:spcPct val="0"/>
              </a:spcBef>
            </a:pPr>
            <a:r>
              <a:rPr lang="ru-RU" sz="408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Х</a:t>
            </a:r>
          </a:p>
        </p:txBody>
      </p:sp>
      <p:cxnSp>
        <p:nvCxnSpPr>
          <p:cNvPr id="662" name="Прямая со стрелкой 661">
            <a:extLst>
              <a:ext uri="{FF2B5EF4-FFF2-40B4-BE49-F238E27FC236}">
                <a16:creationId xmlns:a16="http://schemas.microsoft.com/office/drawing/2014/main" xmlns="" id="{941BFFF3-C7A7-4E5B-8914-8C72AF903E85}"/>
              </a:ext>
            </a:extLst>
          </p:cNvPr>
          <p:cNvCxnSpPr/>
          <p:nvPr/>
        </p:nvCxnSpPr>
        <p:spPr>
          <a:xfrm flipV="1">
            <a:off x="4705087" y="4449978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Прямая со стрелкой 662">
            <a:extLst>
              <a:ext uri="{FF2B5EF4-FFF2-40B4-BE49-F238E27FC236}">
                <a16:creationId xmlns:a16="http://schemas.microsoft.com/office/drawing/2014/main" xmlns="" id="{A38937F6-0164-4678-B523-ECF1439A81E9}"/>
              </a:ext>
            </a:extLst>
          </p:cNvPr>
          <p:cNvCxnSpPr/>
          <p:nvPr/>
        </p:nvCxnSpPr>
        <p:spPr>
          <a:xfrm flipV="1">
            <a:off x="3841256" y="4431967"/>
            <a:ext cx="193510" cy="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4" name="Группа 663">
            <a:extLst>
              <a:ext uri="{FF2B5EF4-FFF2-40B4-BE49-F238E27FC236}">
                <a16:creationId xmlns:a16="http://schemas.microsoft.com/office/drawing/2014/main" xmlns="" id="{2F9ECD61-DFF7-4F6D-8966-1D81167C41EC}"/>
              </a:ext>
            </a:extLst>
          </p:cNvPr>
          <p:cNvGrpSpPr/>
          <p:nvPr/>
        </p:nvGrpSpPr>
        <p:grpSpPr>
          <a:xfrm>
            <a:off x="3219697" y="4089096"/>
            <a:ext cx="111586" cy="266689"/>
            <a:chOff x="9537762" y="983128"/>
            <a:chExt cx="306862" cy="683325"/>
          </a:xfrm>
        </p:grpSpPr>
        <p:grpSp>
          <p:nvGrpSpPr>
            <p:cNvPr id="665" name="Группа 664">
              <a:extLst>
                <a:ext uri="{FF2B5EF4-FFF2-40B4-BE49-F238E27FC236}">
                  <a16:creationId xmlns:a16="http://schemas.microsoft.com/office/drawing/2014/main" xmlns="" id="{5805C8E8-FA3B-4730-806A-89E569AE90B7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67" name="Oval 62">
                <a:extLst>
                  <a:ext uri="{FF2B5EF4-FFF2-40B4-BE49-F238E27FC236}">
                    <a16:creationId xmlns:a16="http://schemas.microsoft.com/office/drawing/2014/main" xmlns="" id="{80ED20EC-D986-4A9B-872E-B97492808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68" name="Freeform 63">
                <a:extLst>
                  <a:ext uri="{FF2B5EF4-FFF2-40B4-BE49-F238E27FC236}">
                    <a16:creationId xmlns:a16="http://schemas.microsoft.com/office/drawing/2014/main" xmlns="" id="{5D217F0E-095D-4272-8F74-28D750FA9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66" name="Rectangle 56">
              <a:extLst>
                <a:ext uri="{FF2B5EF4-FFF2-40B4-BE49-F238E27FC236}">
                  <a16:creationId xmlns:a16="http://schemas.microsoft.com/office/drawing/2014/main" xmlns="" id="{66672541-8301-45D9-86F8-073DFD491DE2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69" name="TextBox 668">
            <a:extLst>
              <a:ext uri="{FF2B5EF4-FFF2-40B4-BE49-F238E27FC236}">
                <a16:creationId xmlns:a16="http://schemas.microsoft.com/office/drawing/2014/main" xmlns="" id="{C1D06D79-4346-478E-9F63-58C3DB90F78E}"/>
              </a:ext>
            </a:extLst>
          </p:cNvPr>
          <p:cNvSpPr txBox="1"/>
          <p:nvPr/>
        </p:nvSpPr>
        <p:spPr>
          <a:xfrm rot="5400000">
            <a:off x="3336756" y="4345224"/>
            <a:ext cx="387895" cy="622015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Autofit/>
          </a:bodyPr>
          <a:lstStyle/>
          <a:p>
            <a:pPr defTabSz="709487">
              <a:spcBef>
                <a:spcPct val="0"/>
              </a:spcBef>
            </a:pPr>
            <a:r>
              <a:rPr lang="ru-RU" sz="408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Х</a:t>
            </a:r>
          </a:p>
        </p:txBody>
      </p:sp>
      <p:grpSp>
        <p:nvGrpSpPr>
          <p:cNvPr id="670" name="Группа 669">
            <a:extLst>
              <a:ext uri="{FF2B5EF4-FFF2-40B4-BE49-F238E27FC236}">
                <a16:creationId xmlns:a16="http://schemas.microsoft.com/office/drawing/2014/main" xmlns="" id="{F34FBC5C-7DAA-43B9-A843-11F711D0A832}"/>
              </a:ext>
            </a:extLst>
          </p:cNvPr>
          <p:cNvGrpSpPr/>
          <p:nvPr/>
        </p:nvGrpSpPr>
        <p:grpSpPr>
          <a:xfrm>
            <a:off x="2331928" y="4082496"/>
            <a:ext cx="111586" cy="266689"/>
            <a:chOff x="9537762" y="983128"/>
            <a:chExt cx="306862" cy="683325"/>
          </a:xfrm>
        </p:grpSpPr>
        <p:grpSp>
          <p:nvGrpSpPr>
            <p:cNvPr id="671" name="Группа 670">
              <a:extLst>
                <a:ext uri="{FF2B5EF4-FFF2-40B4-BE49-F238E27FC236}">
                  <a16:creationId xmlns:a16="http://schemas.microsoft.com/office/drawing/2014/main" xmlns="" id="{61C005CD-D1AB-4EAB-8E0F-82BDB77FD54E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73" name="Oval 62">
                <a:extLst>
                  <a:ext uri="{FF2B5EF4-FFF2-40B4-BE49-F238E27FC236}">
                    <a16:creationId xmlns:a16="http://schemas.microsoft.com/office/drawing/2014/main" xmlns="" id="{6A307EBE-A397-45B5-994A-BA5B85457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74" name="Freeform 63">
                <a:extLst>
                  <a:ext uri="{FF2B5EF4-FFF2-40B4-BE49-F238E27FC236}">
                    <a16:creationId xmlns:a16="http://schemas.microsoft.com/office/drawing/2014/main" xmlns="" id="{AA42EC72-4305-4EC8-AE36-DB2DDF21B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72" name="Rectangle 56">
              <a:extLst>
                <a:ext uri="{FF2B5EF4-FFF2-40B4-BE49-F238E27FC236}">
                  <a16:creationId xmlns:a16="http://schemas.microsoft.com/office/drawing/2014/main" xmlns="" id="{E0CFA496-4153-43A8-9A77-E36905F3BC59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675" name="TextBox 674">
            <a:extLst>
              <a:ext uri="{FF2B5EF4-FFF2-40B4-BE49-F238E27FC236}">
                <a16:creationId xmlns:a16="http://schemas.microsoft.com/office/drawing/2014/main" xmlns="" id="{23078035-3A0E-4584-A2B1-F78B4CE7155A}"/>
              </a:ext>
            </a:extLst>
          </p:cNvPr>
          <p:cNvSpPr txBox="1"/>
          <p:nvPr/>
        </p:nvSpPr>
        <p:spPr>
          <a:xfrm rot="5400000">
            <a:off x="2416482" y="4345224"/>
            <a:ext cx="387895" cy="622015"/>
          </a:xfrm>
          <a:prstGeom prst="rect">
            <a:avLst/>
          </a:prstGeom>
        </p:spPr>
        <p:txBody>
          <a:bodyPr vert="horz" wrap="none" lIns="70953" tIns="35477" rIns="70953" bIns="35477" rtlCol="0" anchor="ctr">
            <a:noAutofit/>
          </a:bodyPr>
          <a:lstStyle/>
          <a:p>
            <a:pPr defTabSz="709487">
              <a:spcBef>
                <a:spcPct val="0"/>
              </a:spcBef>
            </a:pPr>
            <a:r>
              <a:rPr lang="ru-RU" sz="4081" dirty="0">
                <a:solidFill>
                  <a:srgbClr val="00B050"/>
                </a:solidFill>
                <a:latin typeface="Arial Narrow" panose="020B0606020202030204" pitchFamily="34" charset="0"/>
                <a:ea typeface="+mj-ea"/>
                <a:cs typeface="+mj-cs"/>
              </a:rPr>
              <a:t>Х</a:t>
            </a:r>
          </a:p>
        </p:txBody>
      </p:sp>
      <p:grpSp>
        <p:nvGrpSpPr>
          <p:cNvPr id="676" name="Группа 675">
            <a:extLst>
              <a:ext uri="{FF2B5EF4-FFF2-40B4-BE49-F238E27FC236}">
                <a16:creationId xmlns:a16="http://schemas.microsoft.com/office/drawing/2014/main" xmlns="" id="{80038927-F6E2-413F-B3AA-192EB873A3B4}"/>
              </a:ext>
            </a:extLst>
          </p:cNvPr>
          <p:cNvGrpSpPr/>
          <p:nvPr/>
        </p:nvGrpSpPr>
        <p:grpSpPr>
          <a:xfrm>
            <a:off x="1340995" y="4082496"/>
            <a:ext cx="111586" cy="266689"/>
            <a:chOff x="9537762" y="983128"/>
            <a:chExt cx="306862" cy="683325"/>
          </a:xfrm>
        </p:grpSpPr>
        <p:grpSp>
          <p:nvGrpSpPr>
            <p:cNvPr id="677" name="Группа 676">
              <a:extLst>
                <a:ext uri="{FF2B5EF4-FFF2-40B4-BE49-F238E27FC236}">
                  <a16:creationId xmlns:a16="http://schemas.microsoft.com/office/drawing/2014/main" xmlns="" id="{A78136A6-7587-48A4-B1F4-7982BD4529D1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79" name="Oval 62">
                <a:extLst>
                  <a:ext uri="{FF2B5EF4-FFF2-40B4-BE49-F238E27FC236}">
                    <a16:creationId xmlns:a16="http://schemas.microsoft.com/office/drawing/2014/main" xmlns="" id="{B70ED0CA-478A-4A51-ADDE-E5FE9D4F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  <p:sp>
            <p:nvSpPr>
              <p:cNvPr id="680" name="Freeform 63">
                <a:extLst>
                  <a:ext uri="{FF2B5EF4-FFF2-40B4-BE49-F238E27FC236}">
                    <a16:creationId xmlns:a16="http://schemas.microsoft.com/office/drawing/2014/main" xmlns="" id="{0DC0A887-5BDD-463C-8816-500C0C3E2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78" name="Rectangle 56">
              <a:extLst>
                <a:ext uri="{FF2B5EF4-FFF2-40B4-BE49-F238E27FC236}">
                  <a16:creationId xmlns:a16="http://schemas.microsoft.com/office/drawing/2014/main" xmlns="" id="{0B0945E8-ECAD-452A-AD55-CFB471D6774C}"/>
                </a:ext>
              </a:extLst>
            </p:cNvPr>
            <p:cNvSpPr/>
            <p:nvPr/>
          </p:nvSpPr>
          <p:spPr>
            <a:xfrm>
              <a:off x="9638968" y="1206928"/>
              <a:ext cx="205656" cy="459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681" name="Группа 680">
            <a:extLst>
              <a:ext uri="{FF2B5EF4-FFF2-40B4-BE49-F238E27FC236}">
                <a16:creationId xmlns:a16="http://schemas.microsoft.com/office/drawing/2014/main" xmlns="" id="{BFD40965-01A8-40A2-BCCF-89090A153267}"/>
              </a:ext>
            </a:extLst>
          </p:cNvPr>
          <p:cNvGrpSpPr/>
          <p:nvPr/>
        </p:nvGrpSpPr>
        <p:grpSpPr>
          <a:xfrm>
            <a:off x="420391" y="4657456"/>
            <a:ext cx="111586" cy="266688"/>
            <a:chOff x="9537762" y="983128"/>
            <a:chExt cx="306862" cy="683321"/>
          </a:xfrm>
        </p:grpSpPr>
        <p:grpSp>
          <p:nvGrpSpPr>
            <p:cNvPr id="682" name="Группа 681">
              <a:extLst>
                <a:ext uri="{FF2B5EF4-FFF2-40B4-BE49-F238E27FC236}">
                  <a16:creationId xmlns:a16="http://schemas.microsoft.com/office/drawing/2014/main" xmlns="" id="{8404E563-C105-46E7-B071-C69294368490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84" name="Oval 62">
                <a:extLst>
                  <a:ext uri="{FF2B5EF4-FFF2-40B4-BE49-F238E27FC236}">
                    <a16:creationId xmlns:a16="http://schemas.microsoft.com/office/drawing/2014/main" xmlns="" id="{9386F14F-5B53-4077-883C-BA99C3698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85" name="Freeform 63">
                <a:extLst>
                  <a:ext uri="{FF2B5EF4-FFF2-40B4-BE49-F238E27FC236}">
                    <a16:creationId xmlns:a16="http://schemas.microsoft.com/office/drawing/2014/main" xmlns="" id="{CCF52E26-3EE1-4990-9716-6EC0F51BA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83" name="Rectangle 56">
              <a:extLst>
                <a:ext uri="{FF2B5EF4-FFF2-40B4-BE49-F238E27FC236}">
                  <a16:creationId xmlns:a16="http://schemas.microsoft.com/office/drawing/2014/main" xmlns="" id="{A54BACA9-9333-4E99-9C52-D053DAB280A7}"/>
                </a:ext>
              </a:extLst>
            </p:cNvPr>
            <p:cNvSpPr/>
            <p:nvPr/>
          </p:nvSpPr>
          <p:spPr>
            <a:xfrm>
              <a:off x="9638968" y="1206925"/>
              <a:ext cx="205656" cy="459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86" name="Группа 685">
            <a:extLst>
              <a:ext uri="{FF2B5EF4-FFF2-40B4-BE49-F238E27FC236}">
                <a16:creationId xmlns:a16="http://schemas.microsoft.com/office/drawing/2014/main" xmlns="" id="{A9A339F5-555C-42E2-BDAE-30436ACE6FFF}"/>
              </a:ext>
            </a:extLst>
          </p:cNvPr>
          <p:cNvGrpSpPr/>
          <p:nvPr/>
        </p:nvGrpSpPr>
        <p:grpSpPr>
          <a:xfrm>
            <a:off x="1405414" y="4671499"/>
            <a:ext cx="111586" cy="266688"/>
            <a:chOff x="9537762" y="983128"/>
            <a:chExt cx="306862" cy="683321"/>
          </a:xfrm>
        </p:grpSpPr>
        <p:grpSp>
          <p:nvGrpSpPr>
            <p:cNvPr id="687" name="Группа 686">
              <a:extLst>
                <a:ext uri="{FF2B5EF4-FFF2-40B4-BE49-F238E27FC236}">
                  <a16:creationId xmlns:a16="http://schemas.microsoft.com/office/drawing/2014/main" xmlns="" id="{E11FABEF-D3AD-4E39-A625-2B0947FF1CD6}"/>
                </a:ext>
              </a:extLst>
            </p:cNvPr>
            <p:cNvGrpSpPr/>
            <p:nvPr/>
          </p:nvGrpSpPr>
          <p:grpSpPr>
            <a:xfrm>
              <a:off x="9537762" y="983128"/>
              <a:ext cx="193627" cy="391721"/>
              <a:chOff x="5703215" y="2625842"/>
              <a:chExt cx="785569" cy="1606315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689" name="Oval 62">
                <a:extLst>
                  <a:ext uri="{FF2B5EF4-FFF2-40B4-BE49-F238E27FC236}">
                    <a16:creationId xmlns:a16="http://schemas.microsoft.com/office/drawing/2014/main" xmlns="" id="{FC31A8E4-889D-4580-82A4-6A475BCC5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301" y="2625842"/>
                <a:ext cx="272605" cy="278468"/>
              </a:xfrm>
              <a:prstGeom prst="ellipse">
                <a:avLst/>
              </a:prstGeom>
              <a:noFill/>
              <a:ln w="1905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690" name="Freeform 63">
                <a:extLst>
                  <a:ext uri="{FF2B5EF4-FFF2-40B4-BE49-F238E27FC236}">
                    <a16:creationId xmlns:a16="http://schemas.microsoft.com/office/drawing/2014/main" xmlns="" id="{9DDFE23D-82B7-4579-AC6A-294277AEB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3215" y="2974659"/>
                <a:ext cx="785569" cy="1257498"/>
              </a:xfrm>
              <a:custGeom>
                <a:avLst/>
                <a:gdLst>
                  <a:gd name="T0" fmla="*/ 56 w 112"/>
                  <a:gd name="T1" fmla="*/ 0 h 179"/>
                  <a:gd name="T2" fmla="*/ 23 w 112"/>
                  <a:gd name="T3" fmla="*/ 12 h 179"/>
                  <a:gd name="T4" fmla="*/ 0 w 112"/>
                  <a:gd name="T5" fmla="*/ 79 h 179"/>
                  <a:gd name="T6" fmla="*/ 5 w 112"/>
                  <a:gd name="T7" fmla="*/ 86 h 179"/>
                  <a:gd name="T8" fmla="*/ 13 w 112"/>
                  <a:gd name="T9" fmla="*/ 83 h 179"/>
                  <a:gd name="T10" fmla="*/ 33 w 112"/>
                  <a:gd name="T11" fmla="*/ 38 h 179"/>
                  <a:gd name="T12" fmla="*/ 30 w 112"/>
                  <a:gd name="T13" fmla="*/ 172 h 179"/>
                  <a:gd name="T14" fmla="*/ 38 w 112"/>
                  <a:gd name="T15" fmla="*/ 179 h 179"/>
                  <a:gd name="T16" fmla="*/ 46 w 112"/>
                  <a:gd name="T17" fmla="*/ 172 h 179"/>
                  <a:gd name="T18" fmla="*/ 56 w 112"/>
                  <a:gd name="T19" fmla="*/ 93 h 179"/>
                  <a:gd name="T20" fmla="*/ 65 w 112"/>
                  <a:gd name="T21" fmla="*/ 172 h 179"/>
                  <a:gd name="T22" fmla="*/ 73 w 112"/>
                  <a:gd name="T23" fmla="*/ 179 h 179"/>
                  <a:gd name="T24" fmla="*/ 81 w 112"/>
                  <a:gd name="T25" fmla="*/ 172 h 179"/>
                  <a:gd name="T26" fmla="*/ 78 w 112"/>
                  <a:gd name="T27" fmla="*/ 38 h 179"/>
                  <a:gd name="T28" fmla="*/ 99 w 112"/>
                  <a:gd name="T29" fmla="*/ 83 h 179"/>
                  <a:gd name="T30" fmla="*/ 106 w 112"/>
                  <a:gd name="T31" fmla="*/ 86 h 179"/>
                  <a:gd name="T32" fmla="*/ 111 w 112"/>
                  <a:gd name="T33" fmla="*/ 79 h 179"/>
                  <a:gd name="T34" fmla="*/ 88 w 112"/>
                  <a:gd name="T35" fmla="*/ 12 h 179"/>
                  <a:gd name="T36" fmla="*/ 56 w 112"/>
                  <a:gd name="T3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179">
                    <a:moveTo>
                      <a:pt x="56" y="0"/>
                    </a:moveTo>
                    <a:cubicBezTo>
                      <a:pt x="36" y="0"/>
                      <a:pt x="27" y="4"/>
                      <a:pt x="23" y="12"/>
                    </a:cubicBezTo>
                    <a:cubicBezTo>
                      <a:pt x="19" y="20"/>
                      <a:pt x="0" y="79"/>
                      <a:pt x="0" y="79"/>
                    </a:cubicBezTo>
                    <a:cubicBezTo>
                      <a:pt x="0" y="82"/>
                      <a:pt x="2" y="85"/>
                      <a:pt x="5" y="86"/>
                    </a:cubicBezTo>
                    <a:cubicBezTo>
                      <a:pt x="8" y="87"/>
                      <a:pt x="11" y="86"/>
                      <a:pt x="13" y="8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30" y="172"/>
                      <a:pt x="30" y="172"/>
                    </a:cubicBezTo>
                    <a:cubicBezTo>
                      <a:pt x="30" y="176"/>
                      <a:pt x="34" y="179"/>
                      <a:pt x="38" y="179"/>
                    </a:cubicBezTo>
                    <a:cubicBezTo>
                      <a:pt x="42" y="179"/>
                      <a:pt x="46" y="176"/>
                      <a:pt x="46" y="172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65" y="172"/>
                      <a:pt x="65" y="172"/>
                      <a:pt x="65" y="172"/>
                    </a:cubicBezTo>
                    <a:cubicBezTo>
                      <a:pt x="65" y="176"/>
                      <a:pt x="69" y="179"/>
                      <a:pt x="73" y="179"/>
                    </a:cubicBezTo>
                    <a:cubicBezTo>
                      <a:pt x="77" y="179"/>
                      <a:pt x="81" y="176"/>
                      <a:pt x="81" y="172"/>
                    </a:cubicBezTo>
                    <a:cubicBezTo>
                      <a:pt x="81" y="172"/>
                      <a:pt x="78" y="38"/>
                      <a:pt x="78" y="38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0" y="86"/>
                      <a:pt x="103" y="87"/>
                      <a:pt x="106" y="86"/>
                    </a:cubicBezTo>
                    <a:cubicBezTo>
                      <a:pt x="110" y="85"/>
                      <a:pt x="112" y="82"/>
                      <a:pt x="111" y="79"/>
                    </a:cubicBezTo>
                    <a:cubicBezTo>
                      <a:pt x="111" y="79"/>
                      <a:pt x="92" y="20"/>
                      <a:pt x="88" y="12"/>
                    </a:cubicBezTo>
                    <a:cubicBezTo>
                      <a:pt x="84" y="4"/>
                      <a:pt x="75" y="0"/>
                      <a:pt x="56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B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37109" tIns="18555" rIns="37109" bIns="1855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8">
                  <a:solidFill>
                    <a:srgbClr val="00B050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88" name="Rectangle 56">
              <a:extLst>
                <a:ext uri="{FF2B5EF4-FFF2-40B4-BE49-F238E27FC236}">
                  <a16:creationId xmlns:a16="http://schemas.microsoft.com/office/drawing/2014/main" xmlns="" id="{FFE91F88-27C9-4517-874B-177B00430435}"/>
                </a:ext>
              </a:extLst>
            </p:cNvPr>
            <p:cNvSpPr/>
            <p:nvPr/>
          </p:nvSpPr>
          <p:spPr>
            <a:xfrm>
              <a:off x="9638968" y="1206925"/>
              <a:ext cx="205656" cy="459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5000"/>
                </a:lnSpc>
                <a:spcBef>
                  <a:spcPts val="216"/>
                </a:spcBef>
                <a:spcAft>
                  <a:spcPts val="216"/>
                </a:spcAft>
              </a:pPr>
              <a:endParaRPr lang="en-US" sz="595" dirty="0">
                <a:solidFill>
                  <a:srgbClr val="00B05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91" name="Rectangle 56">
            <a:extLst>
              <a:ext uri="{FF2B5EF4-FFF2-40B4-BE49-F238E27FC236}">
                <a16:creationId xmlns:a16="http://schemas.microsoft.com/office/drawing/2014/main" xmlns="" id="{A120F238-7A57-4DC0-9FB7-1655D5BB2129}"/>
              </a:ext>
            </a:extLst>
          </p:cNvPr>
          <p:cNvSpPr/>
          <p:nvPr/>
        </p:nvSpPr>
        <p:spPr>
          <a:xfrm>
            <a:off x="1317479" y="4689733"/>
            <a:ext cx="884621" cy="19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ts val="216"/>
              </a:spcBef>
              <a:spcAft>
                <a:spcPts val="216"/>
              </a:spcAft>
            </a:pPr>
            <a:r>
              <a:rPr lang="ru-RU" sz="680" dirty="0">
                <a:solidFill>
                  <a:srgbClr val="00B050"/>
                </a:solidFill>
                <a:latin typeface="Arial Narrow" panose="020B0606020202030204" pitchFamily="34" charset="0"/>
              </a:rPr>
              <a:t>1 минута</a:t>
            </a:r>
            <a:endParaRPr lang="en-US" sz="68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692" name="Номер слайда 274">
            <a:extLst>
              <a:ext uri="{FF2B5EF4-FFF2-40B4-BE49-F238E27FC236}">
                <a16:creationId xmlns:a16="http://schemas.microsoft.com/office/drawing/2014/main" xmlns="" id="{79262E1A-0B98-4119-95DF-9A355CAF72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4085" y="4531069"/>
            <a:ext cx="619711" cy="473876"/>
          </a:xfrm>
        </p:spPr>
        <p:txBody>
          <a:bodyPr/>
          <a:lstStyle/>
          <a:p>
            <a:pPr>
              <a:defRPr/>
            </a:pPr>
            <a:fld id="{92990B42-CD04-48AE-B4E5-147E4D2CABF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693" name="Рисунок 692">
            <a:extLst>
              <a:ext uri="{FF2B5EF4-FFF2-40B4-BE49-F238E27FC236}">
                <a16:creationId xmlns:a16="http://schemas.microsoft.com/office/drawing/2014/main" xmlns="" id="{3B4774B0-11EB-4737-9C5F-B80E2BE81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307" y="1329063"/>
            <a:ext cx="1546557" cy="1143040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94" name="Стрелка вниз 269">
            <a:extLst>
              <a:ext uri="{FF2B5EF4-FFF2-40B4-BE49-F238E27FC236}">
                <a16:creationId xmlns:a16="http://schemas.microsoft.com/office/drawing/2014/main" xmlns="" id="{3EBC7002-A026-492A-A857-FDFF51450F02}"/>
              </a:ext>
            </a:extLst>
          </p:cNvPr>
          <p:cNvSpPr/>
          <p:nvPr/>
        </p:nvSpPr>
        <p:spPr>
          <a:xfrm>
            <a:off x="7637083" y="2562388"/>
            <a:ext cx="478434" cy="294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695" name="Рисунок 694">
            <a:extLst>
              <a:ext uri="{FF2B5EF4-FFF2-40B4-BE49-F238E27FC236}">
                <a16:creationId xmlns:a16="http://schemas.microsoft.com/office/drawing/2014/main" xmlns="" id="{BB89A191-616B-470E-BAD2-5EC5DB02E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42410">
            <a:off x="7130334" y="2944033"/>
            <a:ext cx="1161189" cy="1679289"/>
          </a:xfrm>
          <a:prstGeom prst="rect">
            <a:avLst/>
          </a:prstGeom>
          <a:ln w="317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3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77C1CA8-3557-45DC-9DA3-021BAD864B4A}"/>
              </a:ext>
            </a:extLst>
          </p:cNvPr>
          <p:cNvSpPr txBox="1">
            <a:spLocks/>
          </p:cNvSpPr>
          <p:nvPr/>
        </p:nvSpPr>
        <p:spPr>
          <a:xfrm>
            <a:off x="611560" y="368689"/>
            <a:ext cx="6448422" cy="793934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defTabSz="695606">
              <a:spcBef>
                <a:spcPct val="0"/>
              </a:spcBef>
              <a:defRPr sz="2200" b="1" kern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ru-RU" sz="2400" kern="1200" dirty="0"/>
              <a:t>Опытная эксплуатация в 4 Субъектах</a:t>
            </a:r>
          </a:p>
          <a:p>
            <a:pPr defTabSz="473151"/>
            <a:r>
              <a:rPr lang="ru-RU" sz="2400" kern="1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За 9 месяцев 2019 ГОДА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0530" y="1051322"/>
            <a:ext cx="1567455" cy="391864"/>
          </a:xfrm>
          <a:prstGeom prst="rect">
            <a:avLst/>
          </a:prstGeom>
        </p:spPr>
        <p:txBody>
          <a:bodyPr vert="horz" wrap="square" lIns="70953" tIns="35477" rIns="70953" bIns="35477" rtlCol="0" anchor="ctr">
            <a:noAutofit/>
          </a:bodyPr>
          <a:lstStyle/>
          <a:p>
            <a:pPr defTabSz="709487"/>
            <a:endParaRPr lang="ru-RU" sz="1769" b="1" dirty="0">
              <a:solidFill>
                <a:srgbClr val="F15A22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90B42-CD04-48AE-B4E5-147E4D2CABF2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84536"/>
              </p:ext>
            </p:extLst>
          </p:nvPr>
        </p:nvGraphicFramePr>
        <p:xfrm>
          <a:off x="539552" y="1150312"/>
          <a:ext cx="7754767" cy="37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9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6300">
                <a:tc>
                  <a:txBody>
                    <a:bodyPr/>
                    <a:lstStyle/>
                    <a:p>
                      <a:endParaRPr lang="ru-RU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ДЕ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ЦЕНТРАЛИЗАЦИЯ</a:t>
                      </a:r>
                    </a:p>
                  </a:txBody>
                  <a:tcPr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ЦЕНТРАЛИЗАЦИЯ</a:t>
                      </a:r>
                    </a:p>
                  </a:txBody>
                  <a:tcPr>
                    <a:lnB w="381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48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ОБРАБОТАНО</a:t>
                      </a:r>
                      <a:r>
                        <a:rPr lang="ru-RU" sz="1600" dirty="0">
                          <a:solidFill>
                            <a:srgbClr val="006C9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ФОРМАЛИЗОВАННЫХ</a:t>
                      </a:r>
                      <a:r>
                        <a:rPr lang="ru-RU" sz="1600" dirty="0">
                          <a:solidFill>
                            <a:srgbClr val="006C9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ОБРАЩЕНИЙ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12900</a:t>
                      </a:r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F15A2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5100</a:t>
                      </a:r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F15A2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44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СРЕДНЕЕ</a:t>
                      </a:r>
                      <a:r>
                        <a:rPr lang="ru-RU" sz="1600" dirty="0">
                          <a:solidFill>
                            <a:srgbClr val="006C9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ВРЕМЯ</a:t>
                      </a:r>
                      <a:r>
                        <a:rPr lang="ru-RU" sz="1600" dirty="0">
                          <a:solidFill>
                            <a:srgbClr val="006C9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ПОДГОТОВКИ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ОТВЕТА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12 ДНЕЙ</a:t>
                      </a:r>
                      <a:endParaRPr lang="ru-RU" sz="1400" dirty="0">
                        <a:solidFill>
                          <a:srgbClr val="F15A2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6 ДНЕЙ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44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ОТСУТСТВИЕ</a:t>
                      </a:r>
                      <a:r>
                        <a:rPr lang="ru-RU" sz="1600" dirty="0">
                          <a:solidFill>
                            <a:srgbClr val="006C9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ЖАЛОБ </a:t>
                      </a:r>
                      <a:b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ПОВТОРНЫХ ОБРАЩЕНИЙ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040"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МЕТРИКИ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КАЖДОМУ</a:t>
                      </a:r>
                      <a:r>
                        <a:rPr lang="ru-RU" sz="1600" dirty="0">
                          <a:solidFill>
                            <a:srgbClr val="006C9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ШАГУ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8448"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ВЫЯВЛЕНЫ</a:t>
                      </a:r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 ПРИЧИНЫ ОБРАЩЕНИЙ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448"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ОТВЕТ</a:t>
                      </a:r>
                      <a:r>
                        <a:rPr lang="ru-RU" sz="1600" dirty="0">
                          <a:solidFill>
                            <a:srgbClr val="006C9E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  <a:t>ИЗ КАТАЛОГА</a:t>
                      </a:r>
                      <a:br>
                        <a:rPr lang="ru-RU" sz="1600" dirty="0">
                          <a:solidFill>
                            <a:srgbClr val="F15A22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ШАБЛОННЫХ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70C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ОТВЕТОВ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4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29468"/>
            <a:ext cx="304428" cy="30442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F00E682-9D59-4174-8AB5-64E027A0C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63838"/>
            <a:ext cx="304428" cy="3044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02F48D9-2B8D-474E-A8E5-D14CBF853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988" y="3898208"/>
            <a:ext cx="304428" cy="3044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29616729-F7A6-4E2D-8DFB-DA3892FE9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458072"/>
            <a:ext cx="304428" cy="3044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5CA5847-B9B1-462B-AD66-15C5B4840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2" y="2829468"/>
            <a:ext cx="304428" cy="3044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2AF3AB7-C431-4B74-980B-52FD303AB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2" y="3363838"/>
            <a:ext cx="304428" cy="3044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CAF0A01-1D03-4E29-9F71-9A5A69FCC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2" y="3898208"/>
            <a:ext cx="304428" cy="30442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9BD316D-FA94-4C0B-ADB0-DDC3B88AE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2" y="4452320"/>
            <a:ext cx="304428" cy="30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/>
          <p:cNvSpPr txBox="1">
            <a:spLocks/>
          </p:cNvSpPr>
          <p:nvPr/>
        </p:nvSpPr>
        <p:spPr>
          <a:xfrm>
            <a:off x="683568" y="260913"/>
            <a:ext cx="9001000" cy="1181345"/>
          </a:xfrm>
          <a:prstGeom prst="rect">
            <a:avLst/>
          </a:prstGeom>
          <a:noFill/>
        </p:spPr>
        <p:txBody>
          <a:bodyPr vert="horz" wrap="square" lIns="72639" tIns="36320" rIns="72639" bIns="36320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defTabSz="553303">
              <a:defRPr/>
            </a:pPr>
            <a:r>
              <a:rPr lang="ru-RU" sz="2400" dirty="0"/>
              <a:t>ЧТО ДАЛЬШЕ?</a:t>
            </a:r>
          </a:p>
          <a:p>
            <a:pPr defTabSz="473151">
              <a:defRPr/>
            </a:pP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омниканальная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платформа </a:t>
            </a:r>
          </a:p>
          <a:p>
            <a:pPr defTabSz="473151"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взаимодействия с налогоплательщиками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1662454"/>
            <a:ext cx="3888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Решение жизненных ситуаций налогоплательщика </a:t>
            </a:r>
            <a:r>
              <a:rPr lang="ru-RU" dirty="0">
                <a:solidFill>
                  <a:srgbClr val="F15A22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«под ключ» </a:t>
            </a: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учетом профиля (досье) налогоплательщика и истории обращений; 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Исключение повторных обращений.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26" name="A4A4E547-38B5-470B-9BD0-91B12511AB99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" y="1724460"/>
            <a:ext cx="3376603" cy="336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Соединительная линия уступом 4"/>
          <p:cNvCxnSpPr>
            <a:cxnSpLocks/>
            <a:endCxn id="8" idx="2"/>
          </p:cNvCxnSpPr>
          <p:nvPr/>
        </p:nvCxnSpPr>
        <p:spPr>
          <a:xfrm>
            <a:off x="3275856" y="3570669"/>
            <a:ext cx="2471735" cy="584486"/>
          </a:xfrm>
          <a:prstGeom prst="bentConnector3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магнитный диск 7"/>
          <p:cNvSpPr/>
          <p:nvPr/>
        </p:nvSpPr>
        <p:spPr>
          <a:xfrm>
            <a:off x="5747591" y="3651871"/>
            <a:ext cx="1992760" cy="100656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АИС</a:t>
            </a:r>
            <a:br>
              <a:rPr lang="ru-RU" b="1" dirty="0">
                <a:latin typeface="Arial Narrow" panose="020B0606020202030204" pitchFamily="34" charset="0"/>
              </a:rPr>
            </a:br>
            <a:r>
              <a:rPr lang="ru-RU" b="1" dirty="0">
                <a:latin typeface="Arial Narrow" panose="020B0606020202030204" pitchFamily="34" charset="0"/>
              </a:rPr>
              <a:t>«НАЛОГ-3»</a:t>
            </a:r>
          </a:p>
        </p:txBody>
      </p:sp>
      <p:pic>
        <p:nvPicPr>
          <p:cNvPr id="9" name="Рисунок 8" descr="Ключ">
            <a:extLst>
              <a:ext uri="{FF2B5EF4-FFF2-40B4-BE49-F238E27FC236}">
                <a16:creationId xmlns:a16="http://schemas.microsoft.com/office/drawing/2014/main" xmlns="" id="{EB873462-4303-4FC7-9820-94754BADD4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969137">
            <a:off x="4314391" y="1635125"/>
            <a:ext cx="545822" cy="5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833234" y="2283718"/>
            <a:ext cx="5520547" cy="42581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cap="all" dirty="0">
                <a:solidFill>
                  <a:srgbClr val="005AA9"/>
                </a:solidFill>
                <a:cs typeface="Times New Roman" panose="02020603050405020304" pitchFamily="18" charset="0"/>
              </a:rPr>
              <a:t>БЛАГОДАРЮ ЗА ВНИМАНИЕ</a:t>
            </a:r>
          </a:p>
        </p:txBody>
      </p:sp>
      <p:pic>
        <p:nvPicPr>
          <p:cNvPr id="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3518"/>
            <a:ext cx="1014654" cy="106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9"/>
            <a:ext cx="619711" cy="47387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171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>
            <a:spLocks/>
          </p:cNvSpPr>
          <p:nvPr/>
        </p:nvSpPr>
        <p:spPr>
          <a:xfrm>
            <a:off x="7955040" y="2593784"/>
            <a:ext cx="851107" cy="8484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00B050"/>
              </a:solidFill>
              <a:latin typeface="Arial Narrow" panose="020B0606020202030204" pitchFamily="34" charset="0"/>
              <a:cs typeface="DIN Pro Cond Black" panose="020B0A06020101010102" pitchFamily="34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948" y="1001581"/>
            <a:ext cx="1267434" cy="125032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 defTabSz="685800"/>
            <a:endParaRPr lang="ru-RU" sz="1600" kern="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DIN Pro Cond Black" panose="020B0A06020101010102" pitchFamily="34" charset="-52"/>
            </a:endParaRP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>
          <a:xfrm>
            <a:off x="1592134" y="1980187"/>
            <a:ext cx="3308806" cy="1664512"/>
          </a:xfrm>
          <a:prstGeom prst="line">
            <a:avLst/>
          </a:prstGeom>
          <a:ln w="15875">
            <a:solidFill>
              <a:srgbClr val="005AA9"/>
            </a:solidFill>
            <a:headEnd type="none" w="lg" len="lg"/>
            <a:tailEnd type="arrow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>
          <a:xfrm flipH="1">
            <a:off x="5653835" y="3175231"/>
            <a:ext cx="2301205" cy="492282"/>
          </a:xfrm>
          <a:prstGeom prst="line">
            <a:avLst/>
          </a:prstGeom>
          <a:ln w="15875">
            <a:solidFill>
              <a:srgbClr val="00B050"/>
            </a:solidFill>
            <a:headEnd type="arrow" w="lg" len="lg"/>
            <a:tailEnd type="non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64954" y="2791812"/>
            <a:ext cx="2054361" cy="338544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 defTabSz="9142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1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65,8</a:t>
            </a: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млн человек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5259" y="3080778"/>
            <a:ext cx="2705960" cy="338544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 defTabSz="9142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4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,1</a:t>
            </a: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млн ЮЛ</a:t>
            </a:r>
            <a:endParaRPr lang="ru-RU" sz="1600" b="1" kern="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solidFill>
                <a:schemeClr val="bg1"/>
              </a:solidFill>
              <a:highlight>
                <a:srgbClr val="005AA9"/>
              </a:highlight>
              <a:latin typeface="Arial Narrow" panose="020B0606020202030204" pitchFamily="34" charset="0"/>
              <a:cs typeface="DIN Pro Cond Light" panose="020B0506020101010102" pitchFamily="34" charset="-52"/>
            </a:endParaRPr>
          </a:p>
        </p:txBody>
      </p:sp>
      <p:cxnSp>
        <p:nvCxnSpPr>
          <p:cNvPr id="14" name="Соединительная линия уступом 13"/>
          <p:cNvCxnSpPr>
            <a:cxnSpLocks/>
          </p:cNvCxnSpPr>
          <p:nvPr/>
        </p:nvCxnSpPr>
        <p:spPr>
          <a:xfrm rot="10800000" flipV="1">
            <a:off x="628363" y="2468417"/>
            <a:ext cx="1914624" cy="607130"/>
          </a:xfrm>
          <a:prstGeom prst="bentConnector3">
            <a:avLst>
              <a:gd name="adj1" fmla="val 11950"/>
            </a:avLst>
          </a:prstGeom>
          <a:ln w="12700">
            <a:solidFill>
              <a:srgbClr val="005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cxnSpLocks/>
          </p:cNvCxnSpPr>
          <p:nvPr/>
        </p:nvCxnSpPr>
        <p:spPr>
          <a:xfrm rot="10800000" flipV="1">
            <a:off x="628373" y="2722124"/>
            <a:ext cx="2410992" cy="647097"/>
          </a:xfrm>
          <a:prstGeom prst="bentConnector3">
            <a:avLst>
              <a:gd name="adj1" fmla="val 11240"/>
            </a:avLst>
          </a:prstGeom>
          <a:ln w="12700">
            <a:solidFill>
              <a:srgbClr val="005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cxnSpLocks/>
          </p:cNvCxnSpPr>
          <p:nvPr/>
        </p:nvCxnSpPr>
        <p:spPr>
          <a:xfrm rot="10800000" flipV="1">
            <a:off x="661074" y="3030085"/>
            <a:ext cx="2997562" cy="605229"/>
          </a:xfrm>
          <a:prstGeom prst="bentConnector3">
            <a:avLst>
              <a:gd name="adj1" fmla="val 8266"/>
            </a:avLst>
          </a:prstGeom>
          <a:ln w="12700">
            <a:solidFill>
              <a:srgbClr val="005A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693487" y="1150412"/>
            <a:ext cx="1965149" cy="338544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 defTabSz="9142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76</a:t>
            </a: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млн</a:t>
            </a: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kern="0" dirty="0">
                <a:ln w="0"/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 деклараций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2028" y="3355022"/>
            <a:ext cx="2921027" cy="338544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3,97 млн ИП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37107" y="1484095"/>
            <a:ext cx="2907608" cy="338544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 defTabSz="9142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15</a:t>
            </a: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млрд</a:t>
            </a: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kern="0" dirty="0">
                <a:ln w="0"/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счетов-фактур по НДС</a:t>
            </a:r>
            <a:endParaRPr lang="en-US" sz="1600" kern="0" dirty="0">
              <a:ln w="0"/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1602" y="2184887"/>
            <a:ext cx="4665642" cy="584765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 defTabSz="9142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250 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млн</a:t>
            </a: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kern="0" dirty="0">
                <a:ln w="0"/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сделок по трансфертному</a:t>
            </a:r>
            <a:br>
              <a:rPr lang="ru-RU" sz="1600" kern="0" dirty="0">
                <a:ln w="0"/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600" kern="0" dirty="0">
                <a:ln w="0"/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               ценообразованию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294805" y="1839332"/>
            <a:ext cx="3029652" cy="338544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 defTabSz="91421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85</a:t>
            </a: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5AA9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млн </a:t>
            </a:r>
            <a:r>
              <a:rPr lang="ru-RU" sz="1600" kern="0" dirty="0">
                <a:ln w="0"/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сведений от Росреестра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50834" y="4246703"/>
            <a:ext cx="1291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F15A22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326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b="1" kern="0" dirty="0">
                <a:solidFill>
                  <a:srgbClr val="F15A22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тыс.</a:t>
            </a:r>
            <a:br>
              <a:rPr lang="ru-RU" sz="1600" b="1" kern="0" dirty="0">
                <a:solidFill>
                  <a:srgbClr val="F15A22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</a:b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посетителей</a:t>
            </a:r>
          </a:p>
          <a:p>
            <a:pPr defTabSz="6858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в день</a:t>
            </a:r>
            <a:endParaRPr lang="en-US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12991" y="4246703"/>
            <a:ext cx="1596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F15A22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2400</a:t>
            </a:r>
            <a:endParaRPr lang="ru-RU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  <a:p>
            <a:pPr defTabSz="6858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точек</a:t>
            </a:r>
            <a:b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</a:b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взаимодействия</a:t>
            </a:r>
            <a:endParaRPr lang="en-US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83767" y="4246703"/>
            <a:ext cx="200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F15A22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28 млн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. активных</a:t>
            </a:r>
            <a:b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</a:b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пользователей</a:t>
            </a:r>
          </a:p>
          <a:p>
            <a:pPr defTabSz="6858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Личного кабинета ФЛ</a:t>
            </a:r>
            <a:endParaRPr lang="en-US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9016" y="4246703"/>
            <a:ext cx="2232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kern="0" dirty="0">
                <a:solidFill>
                  <a:srgbClr val="F15A22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11 тыс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. сотрудников взаимодействуют с налогоплательщиками</a:t>
            </a:r>
            <a:endParaRPr lang="en-US" sz="1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466167" y="1150751"/>
            <a:ext cx="3105989" cy="1986688"/>
          </a:xfrm>
          <a:prstGeom prst="rect">
            <a:avLst/>
          </a:prstGeom>
          <a:noFill/>
        </p:spPr>
        <p:txBody>
          <a:bodyPr wrap="square" lIns="91428" tIns="45715" rIns="91428" bIns="45715">
            <a:spAutoFit/>
          </a:bodyPr>
          <a:lstStyle/>
          <a:p>
            <a:pPr algn="r" defTabSz="914219" eaLnBrk="1" fontAlgn="auto" hangingPunct="1">
              <a:spcBef>
                <a:spcPts val="600"/>
              </a:spcBef>
              <a:defRPr/>
            </a:pP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B050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37,5 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B050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млн</a:t>
            </a:r>
            <a:r>
              <a:rPr lang="ru-RU" sz="1600" b="1" kern="0" dirty="0">
                <a:ln w="0"/>
                <a:solidFill>
                  <a:srgbClr val="00B050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kern="0" dirty="0">
                <a:ln w="0"/>
                <a:solidFill>
                  <a:srgbClr val="00B050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налоговых требований</a:t>
            </a:r>
            <a:endParaRPr lang="en-US" sz="1600" kern="0" dirty="0">
              <a:ln w="0"/>
              <a:solidFill>
                <a:srgbClr val="00B050"/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  <a:p>
            <a:pPr algn="r" defTabSz="914219" eaLnBrk="1" fontAlgn="auto" hangingPunct="1">
              <a:spcBef>
                <a:spcPts val="600"/>
              </a:spcBef>
              <a:defRPr/>
            </a:pPr>
            <a:r>
              <a:rPr lang="ru-RU" sz="1600" b="1" kern="0" dirty="0">
                <a:solidFill>
                  <a:schemeClr val="bg1"/>
                </a:solidFill>
                <a:highlight>
                  <a:srgbClr val="00B050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4 млн</a:t>
            </a:r>
            <a:r>
              <a:rPr lang="ru-RU" sz="1600" b="1" kern="0" dirty="0">
                <a:solidFill>
                  <a:schemeClr val="bg1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kern="0" dirty="0">
                <a:solidFill>
                  <a:srgbClr val="00B050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регистрационных действий</a:t>
            </a:r>
          </a:p>
          <a:p>
            <a:pPr algn="r" defTabSz="914219" eaLnBrk="1" fontAlgn="auto" hangingPunct="1">
              <a:spcBef>
                <a:spcPts val="600"/>
              </a:spcBef>
              <a:defRPr/>
            </a:pPr>
            <a:r>
              <a:rPr lang="en-US" sz="1600" b="1" kern="0" dirty="0">
                <a:ln w="0"/>
                <a:solidFill>
                  <a:schemeClr val="bg1"/>
                </a:solidFill>
                <a:highlight>
                  <a:srgbClr val="00B050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82 </a:t>
            </a:r>
            <a:r>
              <a:rPr lang="ru-RU" sz="1600" b="1" kern="0" dirty="0">
                <a:ln w="0"/>
                <a:solidFill>
                  <a:schemeClr val="bg1"/>
                </a:solidFill>
                <a:highlight>
                  <a:srgbClr val="00B050"/>
                </a:highlight>
                <a:latin typeface="Arial Narrow" panose="020B0606020202030204" pitchFamily="34" charset="0"/>
                <a:cs typeface="DIN Pro Cond Light" panose="020B0506020101010102" pitchFamily="34" charset="-52"/>
              </a:rPr>
              <a:t>млн</a:t>
            </a:r>
            <a:r>
              <a:rPr lang="ru-RU" sz="1600" b="1" kern="0" dirty="0">
                <a:ln w="0"/>
                <a:solidFill>
                  <a:schemeClr val="bg1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 </a:t>
            </a:r>
            <a:r>
              <a:rPr lang="ru-RU" sz="1600" kern="0" dirty="0">
                <a:ln w="0"/>
                <a:solidFill>
                  <a:srgbClr val="00B050"/>
                </a:solidFill>
                <a:latin typeface="Arial Narrow" panose="020B0606020202030204" pitchFamily="34" charset="0"/>
                <a:cs typeface="DIN Pro Cond Light" panose="020B0506020101010102" pitchFamily="34" charset="-52"/>
              </a:rPr>
              <a:t>уведомлений на уплату имущественных налогов</a:t>
            </a:r>
          </a:p>
          <a:p>
            <a:pPr algn="r" defTabSz="914219" eaLnBrk="1" fontAlgn="auto" hangingPunct="1">
              <a:spcBef>
                <a:spcPts val="600"/>
              </a:spcBef>
              <a:defRPr/>
            </a:pPr>
            <a:endParaRPr lang="en-US" sz="1400" kern="0" dirty="0">
              <a:ln w="0"/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  <a:p>
            <a:pPr algn="r" defTabSz="914219" eaLnBrk="1" fontAlgn="auto" hangingPunct="1">
              <a:lnSpc>
                <a:spcPct val="80000"/>
              </a:lnSpc>
              <a:spcBef>
                <a:spcPts val="600"/>
              </a:spcBef>
              <a:defRPr/>
            </a:pPr>
            <a:endParaRPr lang="en-US" sz="1400" kern="0" dirty="0">
              <a:ln w="0"/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  <a:p>
            <a:pPr algn="r" defTabSz="914219" eaLnBrk="1" fontAlgn="auto" hangingPunct="1">
              <a:lnSpc>
                <a:spcPct val="60000"/>
              </a:lnSpc>
              <a:spcBef>
                <a:spcPts val="600"/>
              </a:spcBef>
              <a:defRPr/>
            </a:pPr>
            <a:endParaRPr lang="en-US" sz="1400" kern="0" dirty="0">
              <a:ln w="0"/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DIN Pro Cond Light" panose="020B0506020101010102" pitchFamily="34" charset="-52"/>
            </a:endParaRPr>
          </a:p>
        </p:txBody>
      </p:sp>
      <p:cxnSp>
        <p:nvCxnSpPr>
          <p:cNvPr id="60" name="Прямая соединительная линия 59"/>
          <p:cNvCxnSpPr>
            <a:cxnSpLocks/>
          </p:cNvCxnSpPr>
          <p:nvPr/>
        </p:nvCxnSpPr>
        <p:spPr>
          <a:xfrm flipH="1" flipV="1">
            <a:off x="8714912" y="1367637"/>
            <a:ext cx="6398" cy="13899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608463" y="1365062"/>
            <a:ext cx="11284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8602065" y="1637836"/>
            <a:ext cx="11284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8608462" y="1997355"/>
            <a:ext cx="11284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2F1D70C-FC7E-5C42-91B9-CA8AEC8F77CE}"/>
              </a:ext>
            </a:extLst>
          </p:cNvPr>
          <p:cNvSpPr txBox="1"/>
          <p:nvPr/>
        </p:nvSpPr>
        <p:spPr>
          <a:xfrm>
            <a:off x="628362" y="475281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defTabSz="685800">
              <a:defRPr sz="2400" b="1" kern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kern="1200" dirty="0"/>
              <a:t>ФНС </a:t>
            </a:r>
            <a:r>
              <a:rPr lang="ru-RU" dirty="0" err="1"/>
              <a:t>россии</a:t>
            </a:r>
            <a:r>
              <a:rPr lang="ru-RU" dirty="0"/>
              <a:t> </a:t>
            </a:r>
            <a:r>
              <a:rPr lang="ru-RU" kern="1200" dirty="0"/>
              <a:t>СЕГОДНЯ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3" name="Рисунок 42" descr="Изображение выглядит как знак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6579D52-90D4-4816-9039-D123C05E72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304" y="3310747"/>
            <a:ext cx="739747" cy="76563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0C23D66-6951-43D4-8B34-DABF61D6E4B7}"/>
              </a:ext>
            </a:extLst>
          </p:cNvPr>
          <p:cNvSpPr/>
          <p:nvPr/>
        </p:nvSpPr>
        <p:spPr>
          <a:xfrm>
            <a:off x="7897287" y="2800667"/>
            <a:ext cx="966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sz="1200" b="1" kern="0" spc="-60" dirty="0">
                <a:solidFill>
                  <a:srgbClr val="00B050"/>
                </a:solidFill>
                <a:latin typeface="Arial Narrow" panose="020B0606020202030204" pitchFamily="34" charset="0"/>
                <a:cs typeface="DIN Pro Cond Black" panose="020B0A06020101010102" pitchFamily="34" charset="-52"/>
              </a:rPr>
              <a:t>ИСХОДЯЩИЕ</a:t>
            </a:r>
            <a:br>
              <a:rPr lang="ru-RU" sz="1200" b="1" kern="0" spc="-60" dirty="0">
                <a:solidFill>
                  <a:srgbClr val="00B050"/>
                </a:solidFill>
                <a:latin typeface="Arial Narrow" panose="020B0606020202030204" pitchFamily="34" charset="0"/>
                <a:cs typeface="DIN Pro Cond Black" panose="020B0A06020101010102" pitchFamily="34" charset="-52"/>
              </a:rPr>
            </a:br>
            <a:r>
              <a:rPr lang="ru-RU" sz="1200" b="1" kern="0" spc="-60" dirty="0">
                <a:solidFill>
                  <a:srgbClr val="00B050"/>
                </a:solidFill>
                <a:latin typeface="Arial Narrow" panose="020B0606020202030204" pitchFamily="34" charset="0"/>
                <a:cs typeface="DIN Pro Cond Black" panose="020B0A06020101010102" pitchFamily="34" charset="-52"/>
              </a:rPr>
              <a:t>ДАННЫЕ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95350FD3-3F0A-451A-8A49-983BD04CCDEA}"/>
              </a:ext>
            </a:extLst>
          </p:cNvPr>
          <p:cNvSpPr/>
          <p:nvPr/>
        </p:nvSpPr>
        <p:spPr>
          <a:xfrm flipH="1">
            <a:off x="164429" y="1298642"/>
            <a:ext cx="172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DIN Pro Cond Black" panose="020B0A06020101010102" pitchFamily="34" charset="-52"/>
              </a:rPr>
              <a:t>ВХОДЯЩИЕ ДАННЫЕ</a:t>
            </a:r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xmlns="" id="{112020B2-BCAD-4B4B-B535-D98C4ACC8E89}"/>
              </a:ext>
            </a:extLst>
          </p:cNvPr>
          <p:cNvSpPr/>
          <p:nvPr/>
        </p:nvSpPr>
        <p:spPr>
          <a:xfrm>
            <a:off x="1752129" y="1494186"/>
            <a:ext cx="223538" cy="556419"/>
          </a:xfrm>
          <a:custGeom>
            <a:avLst/>
            <a:gdLst>
              <a:gd name="connsiteX0" fmla="*/ 0 w 241663"/>
              <a:gd name="connsiteY0" fmla="*/ 195943 h 195943"/>
              <a:gd name="connsiteX1" fmla="*/ 71846 w 241663"/>
              <a:gd name="connsiteY1" fmla="*/ 42455 h 195943"/>
              <a:gd name="connsiteX2" fmla="*/ 235131 w 241663"/>
              <a:gd name="connsiteY2" fmla="*/ 6532 h 195943"/>
              <a:gd name="connsiteX3" fmla="*/ 241663 w 241663"/>
              <a:gd name="connsiteY3" fmla="*/ 0 h 195943"/>
              <a:gd name="connsiteX0" fmla="*/ 0 w 346166"/>
              <a:gd name="connsiteY0" fmla="*/ 231866 h 231866"/>
              <a:gd name="connsiteX1" fmla="*/ 71846 w 346166"/>
              <a:gd name="connsiteY1" fmla="*/ 78378 h 231866"/>
              <a:gd name="connsiteX2" fmla="*/ 235131 w 346166"/>
              <a:gd name="connsiteY2" fmla="*/ 42455 h 231866"/>
              <a:gd name="connsiteX3" fmla="*/ 346166 w 346166"/>
              <a:gd name="connsiteY3" fmla="*/ 0 h 231866"/>
              <a:gd name="connsiteX0" fmla="*/ 0 w 235131"/>
              <a:gd name="connsiteY0" fmla="*/ 189411 h 189411"/>
              <a:gd name="connsiteX1" fmla="*/ 71846 w 235131"/>
              <a:gd name="connsiteY1" fmla="*/ 35923 h 189411"/>
              <a:gd name="connsiteX2" fmla="*/ 235131 w 235131"/>
              <a:gd name="connsiteY2" fmla="*/ 0 h 189411"/>
              <a:gd name="connsiteX0" fmla="*/ 0 w 130628"/>
              <a:gd name="connsiteY0" fmla="*/ 215537 h 215537"/>
              <a:gd name="connsiteX1" fmla="*/ 71846 w 130628"/>
              <a:gd name="connsiteY1" fmla="*/ 62049 h 215537"/>
              <a:gd name="connsiteX2" fmla="*/ 130628 w 130628"/>
              <a:gd name="connsiteY2" fmla="*/ 0 h 215537"/>
              <a:gd name="connsiteX0" fmla="*/ 0 w 130628"/>
              <a:gd name="connsiteY0" fmla="*/ 215537 h 215537"/>
              <a:gd name="connsiteX1" fmla="*/ 22860 w 130628"/>
              <a:gd name="connsiteY1" fmla="*/ 48986 h 215537"/>
              <a:gd name="connsiteX2" fmla="*/ 130628 w 130628"/>
              <a:gd name="connsiteY2" fmla="*/ 0 h 215537"/>
              <a:gd name="connsiteX0" fmla="*/ 0 w 88174"/>
              <a:gd name="connsiteY0" fmla="*/ 235131 h 235131"/>
              <a:gd name="connsiteX1" fmla="*/ 22860 w 88174"/>
              <a:gd name="connsiteY1" fmla="*/ 68580 h 235131"/>
              <a:gd name="connsiteX2" fmla="*/ 88174 w 88174"/>
              <a:gd name="connsiteY2" fmla="*/ 0 h 235131"/>
              <a:gd name="connsiteX0" fmla="*/ 3266 w 91440"/>
              <a:gd name="connsiteY0" fmla="*/ 235131 h 235131"/>
              <a:gd name="connsiteX1" fmla="*/ 0 w 91440"/>
              <a:gd name="connsiteY1" fmla="*/ 65314 h 235131"/>
              <a:gd name="connsiteX2" fmla="*/ 91440 w 91440"/>
              <a:gd name="connsiteY2" fmla="*/ 0 h 235131"/>
              <a:gd name="connsiteX0" fmla="*/ 3266 w 55517"/>
              <a:gd name="connsiteY0" fmla="*/ 222068 h 222068"/>
              <a:gd name="connsiteX1" fmla="*/ 0 w 55517"/>
              <a:gd name="connsiteY1" fmla="*/ 52251 h 222068"/>
              <a:gd name="connsiteX2" fmla="*/ 55517 w 55517"/>
              <a:gd name="connsiteY2" fmla="*/ 0 h 222068"/>
              <a:gd name="connsiteX0" fmla="*/ 3266 w 35923"/>
              <a:gd name="connsiteY0" fmla="*/ 241662 h 241662"/>
              <a:gd name="connsiteX1" fmla="*/ 0 w 35923"/>
              <a:gd name="connsiteY1" fmla="*/ 71845 h 241662"/>
              <a:gd name="connsiteX2" fmla="*/ 35923 w 35923"/>
              <a:gd name="connsiteY2" fmla="*/ 0 h 241662"/>
              <a:gd name="connsiteX0" fmla="*/ 3266 w 58783"/>
              <a:gd name="connsiteY0" fmla="*/ 238397 h 238397"/>
              <a:gd name="connsiteX1" fmla="*/ 0 w 58783"/>
              <a:gd name="connsiteY1" fmla="*/ 68580 h 238397"/>
              <a:gd name="connsiteX2" fmla="*/ 58783 w 58783"/>
              <a:gd name="connsiteY2" fmla="*/ 0 h 23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83" h="238397">
                <a:moveTo>
                  <a:pt x="3266" y="238397"/>
                </a:moveTo>
                <a:cubicBezTo>
                  <a:pt x="2177" y="181791"/>
                  <a:pt x="1089" y="125186"/>
                  <a:pt x="0" y="68580"/>
                </a:cubicBezTo>
                <a:lnTo>
                  <a:pt x="58783" y="0"/>
                </a:lnTo>
              </a:path>
            </a:pathLst>
          </a:custGeom>
          <a:noFill/>
          <a:ln w="12700">
            <a:solidFill>
              <a:srgbClr val="005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: фигура 75">
            <a:extLst>
              <a:ext uri="{FF2B5EF4-FFF2-40B4-BE49-F238E27FC236}">
                <a16:creationId xmlns:a16="http://schemas.microsoft.com/office/drawing/2014/main" xmlns="" id="{F66E83EA-67C9-40D5-B0C8-CA9B4E707247}"/>
              </a:ext>
            </a:extLst>
          </p:cNvPr>
          <p:cNvSpPr/>
          <p:nvPr/>
        </p:nvSpPr>
        <p:spPr>
          <a:xfrm>
            <a:off x="2060504" y="1822639"/>
            <a:ext cx="168105" cy="394521"/>
          </a:xfrm>
          <a:custGeom>
            <a:avLst/>
            <a:gdLst>
              <a:gd name="connsiteX0" fmla="*/ 0 w 241663"/>
              <a:gd name="connsiteY0" fmla="*/ 195943 h 195943"/>
              <a:gd name="connsiteX1" fmla="*/ 71846 w 241663"/>
              <a:gd name="connsiteY1" fmla="*/ 42455 h 195943"/>
              <a:gd name="connsiteX2" fmla="*/ 235131 w 241663"/>
              <a:gd name="connsiteY2" fmla="*/ 6532 h 195943"/>
              <a:gd name="connsiteX3" fmla="*/ 241663 w 241663"/>
              <a:gd name="connsiteY3" fmla="*/ 0 h 195943"/>
              <a:gd name="connsiteX0" fmla="*/ 0 w 346166"/>
              <a:gd name="connsiteY0" fmla="*/ 231866 h 231866"/>
              <a:gd name="connsiteX1" fmla="*/ 71846 w 346166"/>
              <a:gd name="connsiteY1" fmla="*/ 78378 h 231866"/>
              <a:gd name="connsiteX2" fmla="*/ 235131 w 346166"/>
              <a:gd name="connsiteY2" fmla="*/ 42455 h 231866"/>
              <a:gd name="connsiteX3" fmla="*/ 346166 w 346166"/>
              <a:gd name="connsiteY3" fmla="*/ 0 h 231866"/>
              <a:gd name="connsiteX0" fmla="*/ 0 w 235131"/>
              <a:gd name="connsiteY0" fmla="*/ 189411 h 189411"/>
              <a:gd name="connsiteX1" fmla="*/ 71846 w 235131"/>
              <a:gd name="connsiteY1" fmla="*/ 35923 h 189411"/>
              <a:gd name="connsiteX2" fmla="*/ 235131 w 235131"/>
              <a:gd name="connsiteY2" fmla="*/ 0 h 189411"/>
              <a:gd name="connsiteX0" fmla="*/ 0 w 130628"/>
              <a:gd name="connsiteY0" fmla="*/ 215537 h 215537"/>
              <a:gd name="connsiteX1" fmla="*/ 71846 w 130628"/>
              <a:gd name="connsiteY1" fmla="*/ 62049 h 215537"/>
              <a:gd name="connsiteX2" fmla="*/ 130628 w 130628"/>
              <a:gd name="connsiteY2" fmla="*/ 0 h 215537"/>
              <a:gd name="connsiteX0" fmla="*/ 0 w 130628"/>
              <a:gd name="connsiteY0" fmla="*/ 215537 h 215537"/>
              <a:gd name="connsiteX1" fmla="*/ 22860 w 130628"/>
              <a:gd name="connsiteY1" fmla="*/ 48986 h 215537"/>
              <a:gd name="connsiteX2" fmla="*/ 130628 w 130628"/>
              <a:gd name="connsiteY2" fmla="*/ 0 h 215537"/>
              <a:gd name="connsiteX0" fmla="*/ 0 w 88174"/>
              <a:gd name="connsiteY0" fmla="*/ 235131 h 235131"/>
              <a:gd name="connsiteX1" fmla="*/ 22860 w 88174"/>
              <a:gd name="connsiteY1" fmla="*/ 68580 h 235131"/>
              <a:gd name="connsiteX2" fmla="*/ 88174 w 88174"/>
              <a:gd name="connsiteY2" fmla="*/ 0 h 235131"/>
              <a:gd name="connsiteX0" fmla="*/ 3266 w 91440"/>
              <a:gd name="connsiteY0" fmla="*/ 235131 h 235131"/>
              <a:gd name="connsiteX1" fmla="*/ 0 w 91440"/>
              <a:gd name="connsiteY1" fmla="*/ 65314 h 235131"/>
              <a:gd name="connsiteX2" fmla="*/ 91440 w 91440"/>
              <a:gd name="connsiteY2" fmla="*/ 0 h 235131"/>
              <a:gd name="connsiteX0" fmla="*/ 3266 w 55517"/>
              <a:gd name="connsiteY0" fmla="*/ 222068 h 222068"/>
              <a:gd name="connsiteX1" fmla="*/ 0 w 55517"/>
              <a:gd name="connsiteY1" fmla="*/ 52251 h 222068"/>
              <a:gd name="connsiteX2" fmla="*/ 55517 w 55517"/>
              <a:gd name="connsiteY2" fmla="*/ 0 h 222068"/>
              <a:gd name="connsiteX0" fmla="*/ 3266 w 35923"/>
              <a:gd name="connsiteY0" fmla="*/ 241662 h 241662"/>
              <a:gd name="connsiteX1" fmla="*/ 0 w 35923"/>
              <a:gd name="connsiteY1" fmla="*/ 71845 h 241662"/>
              <a:gd name="connsiteX2" fmla="*/ 35923 w 35923"/>
              <a:gd name="connsiteY2" fmla="*/ 0 h 241662"/>
              <a:gd name="connsiteX0" fmla="*/ 3266 w 58783"/>
              <a:gd name="connsiteY0" fmla="*/ 238397 h 238397"/>
              <a:gd name="connsiteX1" fmla="*/ 0 w 58783"/>
              <a:gd name="connsiteY1" fmla="*/ 68580 h 238397"/>
              <a:gd name="connsiteX2" fmla="*/ 58783 w 58783"/>
              <a:gd name="connsiteY2" fmla="*/ 0 h 23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83" h="238397">
                <a:moveTo>
                  <a:pt x="3266" y="238397"/>
                </a:moveTo>
                <a:cubicBezTo>
                  <a:pt x="2177" y="181791"/>
                  <a:pt x="1089" y="125186"/>
                  <a:pt x="0" y="68580"/>
                </a:cubicBezTo>
                <a:lnTo>
                  <a:pt x="58783" y="0"/>
                </a:lnTo>
              </a:path>
            </a:pathLst>
          </a:custGeom>
          <a:noFill/>
          <a:ln w="12700">
            <a:solidFill>
              <a:srgbClr val="005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xmlns="" id="{41D74B38-9454-4DCD-ABD7-57EB7EEA84E6}"/>
              </a:ext>
            </a:extLst>
          </p:cNvPr>
          <p:cNvSpPr/>
          <p:nvPr/>
        </p:nvSpPr>
        <p:spPr>
          <a:xfrm>
            <a:off x="2428258" y="2194173"/>
            <a:ext cx="91545" cy="203816"/>
          </a:xfrm>
          <a:custGeom>
            <a:avLst/>
            <a:gdLst>
              <a:gd name="connsiteX0" fmla="*/ 0 w 241663"/>
              <a:gd name="connsiteY0" fmla="*/ 195943 h 195943"/>
              <a:gd name="connsiteX1" fmla="*/ 71846 w 241663"/>
              <a:gd name="connsiteY1" fmla="*/ 42455 h 195943"/>
              <a:gd name="connsiteX2" fmla="*/ 235131 w 241663"/>
              <a:gd name="connsiteY2" fmla="*/ 6532 h 195943"/>
              <a:gd name="connsiteX3" fmla="*/ 241663 w 241663"/>
              <a:gd name="connsiteY3" fmla="*/ 0 h 195943"/>
              <a:gd name="connsiteX0" fmla="*/ 0 w 346166"/>
              <a:gd name="connsiteY0" fmla="*/ 231866 h 231866"/>
              <a:gd name="connsiteX1" fmla="*/ 71846 w 346166"/>
              <a:gd name="connsiteY1" fmla="*/ 78378 h 231866"/>
              <a:gd name="connsiteX2" fmla="*/ 235131 w 346166"/>
              <a:gd name="connsiteY2" fmla="*/ 42455 h 231866"/>
              <a:gd name="connsiteX3" fmla="*/ 346166 w 346166"/>
              <a:gd name="connsiteY3" fmla="*/ 0 h 231866"/>
              <a:gd name="connsiteX0" fmla="*/ 0 w 235131"/>
              <a:gd name="connsiteY0" fmla="*/ 189411 h 189411"/>
              <a:gd name="connsiteX1" fmla="*/ 71846 w 235131"/>
              <a:gd name="connsiteY1" fmla="*/ 35923 h 189411"/>
              <a:gd name="connsiteX2" fmla="*/ 235131 w 235131"/>
              <a:gd name="connsiteY2" fmla="*/ 0 h 189411"/>
              <a:gd name="connsiteX0" fmla="*/ 0 w 130628"/>
              <a:gd name="connsiteY0" fmla="*/ 215537 h 215537"/>
              <a:gd name="connsiteX1" fmla="*/ 71846 w 130628"/>
              <a:gd name="connsiteY1" fmla="*/ 62049 h 215537"/>
              <a:gd name="connsiteX2" fmla="*/ 130628 w 130628"/>
              <a:gd name="connsiteY2" fmla="*/ 0 h 215537"/>
              <a:gd name="connsiteX0" fmla="*/ 0 w 130628"/>
              <a:gd name="connsiteY0" fmla="*/ 215537 h 215537"/>
              <a:gd name="connsiteX1" fmla="*/ 22860 w 130628"/>
              <a:gd name="connsiteY1" fmla="*/ 48986 h 215537"/>
              <a:gd name="connsiteX2" fmla="*/ 130628 w 130628"/>
              <a:gd name="connsiteY2" fmla="*/ 0 h 215537"/>
              <a:gd name="connsiteX0" fmla="*/ 0 w 88174"/>
              <a:gd name="connsiteY0" fmla="*/ 235131 h 235131"/>
              <a:gd name="connsiteX1" fmla="*/ 22860 w 88174"/>
              <a:gd name="connsiteY1" fmla="*/ 68580 h 235131"/>
              <a:gd name="connsiteX2" fmla="*/ 88174 w 88174"/>
              <a:gd name="connsiteY2" fmla="*/ 0 h 235131"/>
              <a:gd name="connsiteX0" fmla="*/ 3266 w 91440"/>
              <a:gd name="connsiteY0" fmla="*/ 235131 h 235131"/>
              <a:gd name="connsiteX1" fmla="*/ 0 w 91440"/>
              <a:gd name="connsiteY1" fmla="*/ 65314 h 235131"/>
              <a:gd name="connsiteX2" fmla="*/ 91440 w 91440"/>
              <a:gd name="connsiteY2" fmla="*/ 0 h 235131"/>
              <a:gd name="connsiteX0" fmla="*/ 3266 w 55517"/>
              <a:gd name="connsiteY0" fmla="*/ 222068 h 222068"/>
              <a:gd name="connsiteX1" fmla="*/ 0 w 55517"/>
              <a:gd name="connsiteY1" fmla="*/ 52251 h 222068"/>
              <a:gd name="connsiteX2" fmla="*/ 55517 w 55517"/>
              <a:gd name="connsiteY2" fmla="*/ 0 h 222068"/>
              <a:gd name="connsiteX0" fmla="*/ 3266 w 35923"/>
              <a:gd name="connsiteY0" fmla="*/ 241662 h 241662"/>
              <a:gd name="connsiteX1" fmla="*/ 0 w 35923"/>
              <a:gd name="connsiteY1" fmla="*/ 71845 h 241662"/>
              <a:gd name="connsiteX2" fmla="*/ 35923 w 35923"/>
              <a:gd name="connsiteY2" fmla="*/ 0 h 241662"/>
              <a:gd name="connsiteX0" fmla="*/ 3266 w 58783"/>
              <a:gd name="connsiteY0" fmla="*/ 238397 h 238397"/>
              <a:gd name="connsiteX1" fmla="*/ 0 w 58783"/>
              <a:gd name="connsiteY1" fmla="*/ 68580 h 238397"/>
              <a:gd name="connsiteX2" fmla="*/ 58783 w 58783"/>
              <a:gd name="connsiteY2" fmla="*/ 0 h 23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83" h="238397">
                <a:moveTo>
                  <a:pt x="3266" y="238397"/>
                </a:moveTo>
                <a:cubicBezTo>
                  <a:pt x="2177" y="181791"/>
                  <a:pt x="1089" y="125186"/>
                  <a:pt x="0" y="68580"/>
                </a:cubicBezTo>
                <a:lnTo>
                  <a:pt x="58783" y="0"/>
                </a:lnTo>
              </a:path>
            </a:pathLst>
          </a:custGeom>
          <a:noFill/>
          <a:ln w="12700">
            <a:solidFill>
              <a:srgbClr val="005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xmlns="" id="{539CBBAC-859E-4A16-BC9C-2C9823D803A3}"/>
              </a:ext>
            </a:extLst>
          </p:cNvPr>
          <p:cNvSpPr/>
          <p:nvPr/>
        </p:nvSpPr>
        <p:spPr>
          <a:xfrm>
            <a:off x="3039365" y="2517693"/>
            <a:ext cx="68849" cy="193514"/>
          </a:xfrm>
          <a:custGeom>
            <a:avLst/>
            <a:gdLst>
              <a:gd name="connsiteX0" fmla="*/ 0 w 241663"/>
              <a:gd name="connsiteY0" fmla="*/ 195943 h 195943"/>
              <a:gd name="connsiteX1" fmla="*/ 71846 w 241663"/>
              <a:gd name="connsiteY1" fmla="*/ 42455 h 195943"/>
              <a:gd name="connsiteX2" fmla="*/ 235131 w 241663"/>
              <a:gd name="connsiteY2" fmla="*/ 6532 h 195943"/>
              <a:gd name="connsiteX3" fmla="*/ 241663 w 241663"/>
              <a:gd name="connsiteY3" fmla="*/ 0 h 195943"/>
              <a:gd name="connsiteX0" fmla="*/ 0 w 346166"/>
              <a:gd name="connsiteY0" fmla="*/ 231866 h 231866"/>
              <a:gd name="connsiteX1" fmla="*/ 71846 w 346166"/>
              <a:gd name="connsiteY1" fmla="*/ 78378 h 231866"/>
              <a:gd name="connsiteX2" fmla="*/ 235131 w 346166"/>
              <a:gd name="connsiteY2" fmla="*/ 42455 h 231866"/>
              <a:gd name="connsiteX3" fmla="*/ 346166 w 346166"/>
              <a:gd name="connsiteY3" fmla="*/ 0 h 231866"/>
              <a:gd name="connsiteX0" fmla="*/ 0 w 235131"/>
              <a:gd name="connsiteY0" fmla="*/ 189411 h 189411"/>
              <a:gd name="connsiteX1" fmla="*/ 71846 w 235131"/>
              <a:gd name="connsiteY1" fmla="*/ 35923 h 189411"/>
              <a:gd name="connsiteX2" fmla="*/ 235131 w 235131"/>
              <a:gd name="connsiteY2" fmla="*/ 0 h 189411"/>
              <a:gd name="connsiteX0" fmla="*/ 0 w 130628"/>
              <a:gd name="connsiteY0" fmla="*/ 215537 h 215537"/>
              <a:gd name="connsiteX1" fmla="*/ 71846 w 130628"/>
              <a:gd name="connsiteY1" fmla="*/ 62049 h 215537"/>
              <a:gd name="connsiteX2" fmla="*/ 130628 w 130628"/>
              <a:gd name="connsiteY2" fmla="*/ 0 h 215537"/>
              <a:gd name="connsiteX0" fmla="*/ 0 w 130628"/>
              <a:gd name="connsiteY0" fmla="*/ 215537 h 215537"/>
              <a:gd name="connsiteX1" fmla="*/ 22860 w 130628"/>
              <a:gd name="connsiteY1" fmla="*/ 48986 h 215537"/>
              <a:gd name="connsiteX2" fmla="*/ 130628 w 130628"/>
              <a:gd name="connsiteY2" fmla="*/ 0 h 215537"/>
              <a:gd name="connsiteX0" fmla="*/ 0 w 88174"/>
              <a:gd name="connsiteY0" fmla="*/ 235131 h 235131"/>
              <a:gd name="connsiteX1" fmla="*/ 22860 w 88174"/>
              <a:gd name="connsiteY1" fmla="*/ 68580 h 235131"/>
              <a:gd name="connsiteX2" fmla="*/ 88174 w 88174"/>
              <a:gd name="connsiteY2" fmla="*/ 0 h 235131"/>
              <a:gd name="connsiteX0" fmla="*/ 3266 w 91440"/>
              <a:gd name="connsiteY0" fmla="*/ 235131 h 235131"/>
              <a:gd name="connsiteX1" fmla="*/ 0 w 91440"/>
              <a:gd name="connsiteY1" fmla="*/ 65314 h 235131"/>
              <a:gd name="connsiteX2" fmla="*/ 91440 w 91440"/>
              <a:gd name="connsiteY2" fmla="*/ 0 h 235131"/>
              <a:gd name="connsiteX0" fmla="*/ 3266 w 55517"/>
              <a:gd name="connsiteY0" fmla="*/ 222068 h 222068"/>
              <a:gd name="connsiteX1" fmla="*/ 0 w 55517"/>
              <a:gd name="connsiteY1" fmla="*/ 52251 h 222068"/>
              <a:gd name="connsiteX2" fmla="*/ 55517 w 55517"/>
              <a:gd name="connsiteY2" fmla="*/ 0 h 222068"/>
              <a:gd name="connsiteX0" fmla="*/ 3266 w 35923"/>
              <a:gd name="connsiteY0" fmla="*/ 241662 h 241662"/>
              <a:gd name="connsiteX1" fmla="*/ 0 w 35923"/>
              <a:gd name="connsiteY1" fmla="*/ 71845 h 241662"/>
              <a:gd name="connsiteX2" fmla="*/ 35923 w 35923"/>
              <a:gd name="connsiteY2" fmla="*/ 0 h 241662"/>
              <a:gd name="connsiteX0" fmla="*/ 3266 w 58783"/>
              <a:gd name="connsiteY0" fmla="*/ 238397 h 238397"/>
              <a:gd name="connsiteX1" fmla="*/ 0 w 58783"/>
              <a:gd name="connsiteY1" fmla="*/ 68580 h 238397"/>
              <a:gd name="connsiteX2" fmla="*/ 58783 w 58783"/>
              <a:gd name="connsiteY2" fmla="*/ 0 h 23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783" h="238397">
                <a:moveTo>
                  <a:pt x="3266" y="238397"/>
                </a:moveTo>
                <a:cubicBezTo>
                  <a:pt x="2177" y="181791"/>
                  <a:pt x="1089" y="125186"/>
                  <a:pt x="0" y="68580"/>
                </a:cubicBezTo>
                <a:lnTo>
                  <a:pt x="58783" y="0"/>
                </a:lnTo>
              </a:path>
            </a:pathLst>
          </a:custGeom>
          <a:noFill/>
          <a:ln w="12700">
            <a:solidFill>
              <a:srgbClr val="005A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9B963183-8225-4D7D-A7B3-EE6EC65BDCD8}"/>
              </a:ext>
            </a:extLst>
          </p:cNvPr>
          <p:cNvCxnSpPr/>
          <p:nvPr/>
        </p:nvCxnSpPr>
        <p:spPr>
          <a:xfrm>
            <a:off x="475625" y="4203238"/>
            <a:ext cx="78484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6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 rot="609117">
            <a:off x="1279366" y="3005598"/>
            <a:ext cx="2037628" cy="2037628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74775" tIns="548985" rIns="474775" bIns="58807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</p:txBody>
      </p:sp>
      <p:sp>
        <p:nvSpPr>
          <p:cNvPr id="9" name="Полилиния 8"/>
          <p:cNvSpPr/>
          <p:nvPr/>
        </p:nvSpPr>
        <p:spPr>
          <a:xfrm rot="1349799">
            <a:off x="390989" y="2217156"/>
            <a:ext cx="1454772" cy="1454772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10" name="Полилиния 9"/>
          <p:cNvSpPr/>
          <p:nvPr/>
        </p:nvSpPr>
        <p:spPr>
          <a:xfrm rot="21228991">
            <a:off x="2283273" y="968088"/>
            <a:ext cx="1306986" cy="1306986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553721" tIns="553721" rIns="553719" bIns="55371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16" name="Полилиния 15"/>
          <p:cNvSpPr/>
          <p:nvPr/>
        </p:nvSpPr>
        <p:spPr>
          <a:xfrm rot="990408">
            <a:off x="6584766" y="1915152"/>
            <a:ext cx="1497588" cy="1497588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gradFill>
            <a:gsLst>
              <a:gs pos="1000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</p:txBody>
      </p:sp>
      <p:sp>
        <p:nvSpPr>
          <p:cNvPr id="17" name="Полилиния 16"/>
          <p:cNvSpPr/>
          <p:nvPr/>
        </p:nvSpPr>
        <p:spPr>
          <a:xfrm>
            <a:off x="321578" y="3901129"/>
            <a:ext cx="1089156" cy="1089156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gradFill>
            <a:gsLst>
              <a:gs pos="10000">
                <a:srgbClr val="005AA9"/>
              </a:gs>
              <a:gs pos="80000">
                <a:srgbClr val="0070C0"/>
              </a:gs>
              <a:gs pos="100000">
                <a:srgbClr val="006EB9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18" name="Полилиния 17"/>
          <p:cNvSpPr/>
          <p:nvPr/>
        </p:nvSpPr>
        <p:spPr>
          <a:xfrm rot="21109917">
            <a:off x="3074393" y="1562484"/>
            <a:ext cx="1224951" cy="1243038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1000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23" name="Полилиния 22"/>
          <p:cNvSpPr/>
          <p:nvPr/>
        </p:nvSpPr>
        <p:spPr>
          <a:xfrm rot="1490244">
            <a:off x="4203945" y="3111113"/>
            <a:ext cx="1594732" cy="1593197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553721" tIns="553721" rIns="553719" bIns="55371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</p:txBody>
      </p:sp>
      <p:sp>
        <p:nvSpPr>
          <p:cNvPr id="24" name="Полилиния 23"/>
          <p:cNvSpPr/>
          <p:nvPr/>
        </p:nvSpPr>
        <p:spPr>
          <a:xfrm>
            <a:off x="4980386" y="923268"/>
            <a:ext cx="840008" cy="840008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gradFill>
            <a:gsLst>
              <a:gs pos="1000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25" name="Полилиния 24"/>
          <p:cNvSpPr/>
          <p:nvPr/>
        </p:nvSpPr>
        <p:spPr>
          <a:xfrm rot="1052589">
            <a:off x="997734" y="1116137"/>
            <a:ext cx="1689594" cy="1549628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10000">
                <a:srgbClr val="005AA9"/>
              </a:gs>
              <a:gs pos="80000">
                <a:srgbClr val="0070C0"/>
              </a:gs>
              <a:gs pos="100000">
                <a:srgbClr val="006EB9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30" name="Полилиния 29"/>
          <p:cNvSpPr/>
          <p:nvPr/>
        </p:nvSpPr>
        <p:spPr>
          <a:xfrm>
            <a:off x="4740906" y="2044779"/>
            <a:ext cx="987931" cy="987931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gradFill>
            <a:gsLst>
              <a:gs pos="10000">
                <a:srgbClr val="005AA9"/>
              </a:gs>
              <a:gs pos="80000">
                <a:srgbClr val="0070C0"/>
              </a:gs>
              <a:gs pos="100000">
                <a:srgbClr val="006EB9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</p:txBody>
      </p:sp>
      <p:sp>
        <p:nvSpPr>
          <p:cNvPr id="31" name="Полилиния 30"/>
          <p:cNvSpPr/>
          <p:nvPr/>
        </p:nvSpPr>
        <p:spPr>
          <a:xfrm rot="1493560">
            <a:off x="3066226" y="3677013"/>
            <a:ext cx="1396956" cy="1345859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74775" tIns="548985" rIns="474775" bIns="58807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32" name="Полилиния 31"/>
          <p:cNvSpPr/>
          <p:nvPr/>
        </p:nvSpPr>
        <p:spPr>
          <a:xfrm rot="881547">
            <a:off x="7775272" y="1525947"/>
            <a:ext cx="1306986" cy="1306986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10000">
                <a:srgbClr val="005AA9"/>
              </a:gs>
              <a:gs pos="80000">
                <a:srgbClr val="0070C0"/>
              </a:gs>
              <a:gs pos="100000">
                <a:srgbClr val="006EB9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37" name="Полилиния 36"/>
          <p:cNvSpPr/>
          <p:nvPr/>
        </p:nvSpPr>
        <p:spPr>
          <a:xfrm>
            <a:off x="6911431" y="3291830"/>
            <a:ext cx="1551297" cy="1551297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74775" tIns="548985" rIns="474775" bIns="58807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38" name="Полилиния 37"/>
          <p:cNvSpPr/>
          <p:nvPr/>
        </p:nvSpPr>
        <p:spPr>
          <a:xfrm>
            <a:off x="2106196" y="1994190"/>
            <a:ext cx="1373524" cy="1290836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/>
          </a:p>
        </p:txBody>
      </p:sp>
      <p:sp>
        <p:nvSpPr>
          <p:cNvPr id="39" name="Полилиния 38"/>
          <p:cNvSpPr/>
          <p:nvPr/>
        </p:nvSpPr>
        <p:spPr>
          <a:xfrm rot="2246934">
            <a:off x="5551626" y="3480900"/>
            <a:ext cx="1631240" cy="1631240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10000">
                <a:srgbClr val="005AA9"/>
              </a:gs>
              <a:gs pos="80000">
                <a:srgbClr val="0070C0"/>
              </a:gs>
              <a:gs pos="100000">
                <a:srgbClr val="006EB9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44" name="Полилиния 43"/>
          <p:cNvSpPr/>
          <p:nvPr/>
        </p:nvSpPr>
        <p:spPr>
          <a:xfrm>
            <a:off x="6794220" y="460434"/>
            <a:ext cx="1640202" cy="154324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74775" tIns="548985" rIns="474775" bIns="58807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kern="1200" dirty="0"/>
          </a:p>
        </p:txBody>
      </p:sp>
      <p:sp>
        <p:nvSpPr>
          <p:cNvPr id="45" name="Полилиния 44"/>
          <p:cNvSpPr/>
          <p:nvPr/>
        </p:nvSpPr>
        <p:spPr>
          <a:xfrm rot="20112386">
            <a:off x="3771985" y="2319768"/>
            <a:ext cx="1089156" cy="1089156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74775" tIns="548985" rIns="474775" bIns="58807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46" name="Полилиния 45"/>
          <p:cNvSpPr/>
          <p:nvPr/>
        </p:nvSpPr>
        <p:spPr>
          <a:xfrm>
            <a:off x="3707904" y="928947"/>
            <a:ext cx="1667573" cy="1570795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51" name="Полилиния 50"/>
          <p:cNvSpPr/>
          <p:nvPr/>
        </p:nvSpPr>
        <p:spPr>
          <a:xfrm>
            <a:off x="5458023" y="2489789"/>
            <a:ext cx="1335367" cy="1335367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474775" tIns="548985" rIns="474775" bIns="58807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</p:txBody>
      </p:sp>
      <p:sp>
        <p:nvSpPr>
          <p:cNvPr id="52" name="Полилиния 51"/>
          <p:cNvSpPr/>
          <p:nvPr/>
        </p:nvSpPr>
        <p:spPr>
          <a:xfrm rot="20914488">
            <a:off x="6116157" y="541754"/>
            <a:ext cx="728973" cy="728973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553721" tIns="553721" rIns="553719" bIns="55371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57" name="Полилиния 56"/>
          <p:cNvSpPr/>
          <p:nvPr/>
        </p:nvSpPr>
        <p:spPr>
          <a:xfrm>
            <a:off x="5508405" y="1212219"/>
            <a:ext cx="1519085" cy="1352825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dirty="0"/>
          </a:p>
        </p:txBody>
      </p:sp>
      <p:sp>
        <p:nvSpPr>
          <p:cNvPr id="59" name="Полилиния 58"/>
          <p:cNvSpPr/>
          <p:nvPr/>
        </p:nvSpPr>
        <p:spPr>
          <a:xfrm rot="3429448">
            <a:off x="3041826" y="2813300"/>
            <a:ext cx="1192455" cy="1149091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10000">
                <a:srgbClr val="005AA9"/>
              </a:gs>
              <a:gs pos="80000">
                <a:srgbClr val="0070C0"/>
              </a:gs>
              <a:gs pos="100000">
                <a:srgbClr val="006EB9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434650" tIns="437123" rIns="434650" bIns="43712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/>
          </a:p>
        </p:txBody>
      </p:sp>
      <p:sp>
        <p:nvSpPr>
          <p:cNvPr id="65" name="Прямоугольник 64"/>
          <p:cNvSpPr/>
          <p:nvPr/>
        </p:nvSpPr>
        <p:spPr>
          <a:xfrm>
            <a:off x="6693068" y="2248447"/>
            <a:ext cx="1296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Контроль за правильностью исчисления налогов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249664" y="3491871"/>
            <a:ext cx="1646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Реестр 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аккредит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филиалов, представительств ин. ЮЛ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573080" y="3626883"/>
            <a:ext cx="1487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Реестр малого и среднего предпринимательства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988055" y="896855"/>
            <a:ext cx="117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Международный автоматический обмен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51103" y="4119109"/>
            <a:ext cx="1295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Налоговый мониторинг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187017" y="1936682"/>
            <a:ext cx="956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Контроль НДС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078740" y="2374017"/>
            <a:ext cx="1428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Валютное регулирование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7057883" y="3733403"/>
            <a:ext cx="127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Банкротство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Управление долгом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5688893" y="2817649"/>
            <a:ext cx="859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Прослеживаемость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товаров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7283" y="2312621"/>
            <a:ext cx="612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ККТ онлайн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-941309" y="-140949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sz="1200" dirty="0"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3724869" y="2586488"/>
            <a:ext cx="114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Оказание 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госуслуг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797620" y="4075075"/>
            <a:ext cx="1169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Страховые взносы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667329" y="1578363"/>
            <a:ext cx="1232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Торговый и утилизационный сборы</a:t>
            </a: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625521" y="555526"/>
            <a:ext cx="3708173" cy="461536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/>
              <a:t>ФУНКЦИИ ФНС </a:t>
            </a:r>
            <a:r>
              <a:rPr lang="ru-RU" sz="2400" dirty="0" err="1"/>
              <a:t>россии</a:t>
            </a:r>
            <a:endParaRPr lang="ru-RU" sz="2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3316034" y="3165218"/>
            <a:ext cx="660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Самозанятые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062400" y="1348312"/>
            <a:ext cx="10182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Реестр дисквалифицированных лиц</a:t>
            </a:r>
          </a:p>
          <a:p>
            <a:pPr algn="ctr"/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68117" y="2545460"/>
            <a:ext cx="9087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Представление сведений ФОИВ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310524" y="1649333"/>
            <a:ext cx="1014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Регистрация ЮЛ и ИП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469061" y="4102483"/>
            <a:ext cx="811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Сервисы, личные кабинеты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5097585" y="1204772"/>
            <a:ext cx="548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ФИАС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571806" y="1447398"/>
            <a:ext cx="721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Такс Фри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149119" y="2046675"/>
            <a:ext cx="5581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СМЭВ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246973" y="760953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ЗАГС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0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651315" y="411919"/>
            <a:ext cx="8172610" cy="830867"/>
          </a:xfrm>
          <a:noFill/>
        </p:spPr>
        <p:txBody>
          <a:bodyPr vert="horz" wrap="square" lIns="91312" tIns="45656" rIns="91312" bIns="45656" rtlCol="0" anchor="ctr">
            <a:spAutoFit/>
          </a:bodyPr>
          <a:lstStyle/>
          <a:p>
            <a:pPr defTabSz="695606"/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ФНС РОССИИ – ОДИН ИЗ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ЛИДЕРОВ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КАЧЕСТВУ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ПРЕДОСТАВЛЕНИЯ УСЛУГ</a:t>
            </a:r>
            <a:endParaRPr lang="ru-RU" sz="2400" cap="all" dirty="0"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960155321"/>
              </p:ext>
            </p:extLst>
          </p:nvPr>
        </p:nvGraphicFramePr>
        <p:xfrm>
          <a:off x="537924" y="1419226"/>
          <a:ext cx="7672770" cy="350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4086074" y="1173460"/>
            <a:ext cx="3185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 9 месяцев 2019 года</a:t>
            </a:r>
            <a:br>
              <a:rPr lang="ru-RU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Мы получили</a:t>
            </a:r>
            <a:br>
              <a:rPr lang="ru-RU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7 200 672 </a:t>
            </a:r>
            <a:r>
              <a:rPr lang="ru-RU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оценок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467EEA34-F5F1-4858-AAC5-53721FF2FCEA}"/>
              </a:ext>
            </a:extLst>
          </p:cNvPr>
          <p:cNvGrpSpPr/>
          <p:nvPr/>
        </p:nvGrpSpPr>
        <p:grpSpPr>
          <a:xfrm>
            <a:off x="7159758" y="1051204"/>
            <a:ext cx="1842186" cy="1716345"/>
            <a:chOff x="7138297" y="2422331"/>
            <a:chExt cx="2642092" cy="2472085"/>
          </a:xfrm>
        </p:grpSpPr>
        <p:graphicFrame>
          <p:nvGraphicFramePr>
            <p:cNvPr id="11" name="Диаграмма 10">
              <a:extLst>
                <a:ext uri="{FF2B5EF4-FFF2-40B4-BE49-F238E27FC236}">
                  <a16:creationId xmlns:a16="http://schemas.microsoft.com/office/drawing/2014/main" xmlns="" id="{B2B8E36C-2FBC-4CEA-9E49-65C86A056C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21845758"/>
                </p:ext>
              </p:extLst>
            </p:nvPr>
          </p:nvGraphicFramePr>
          <p:xfrm>
            <a:off x="7138297" y="2422331"/>
            <a:ext cx="2455717" cy="24720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xmlns="" id="{ADF03272-5C3F-4A41-9C3A-1784C9E87184}"/>
                </a:ext>
              </a:extLst>
            </p:cNvPr>
            <p:cNvSpPr txBox="1"/>
            <p:nvPr/>
          </p:nvSpPr>
          <p:spPr>
            <a:xfrm>
              <a:off x="7543098" y="3288399"/>
              <a:ext cx="2237291" cy="79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57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85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144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1430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716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002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28800" algn="l" defTabSz="457200" rtl="0" eaLnBrk="1" latinLnBrk="0" hangingPunct="1"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30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96,08%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9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7270" y="1341487"/>
            <a:ext cx="28803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700" b="1" u="sng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ОЖИДАНИЕ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КАЧЕСТВЕННО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БЫСТРО «В ТРИ КЛИКА»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ПРОСТО И ДОСТУПНО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«ПОД КЛЮЧ»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УДОБНОЕ ВРЕМЯ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ЛЮБОЙ ТОЧКЕ МИРА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«НЕЗАМЕТНЫЙ» СЕРВИС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611560" y="352638"/>
            <a:ext cx="8279446" cy="830867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69560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/>
              <a:t>ЧТО ЖДУТ ОТ НАЛОГОВОЙ</a:t>
            </a:r>
          </a:p>
          <a:p>
            <a:pPr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ЭВОЛЮЦИЯ ОЖИДАНИЙ ПОЛЬЗОВАТЕЛЕЙ </a:t>
            </a:r>
            <a:endParaRPr kumimoji="0" lang="ru-RU" sz="2400" b="1" u="none" strike="noStrike" kern="0" cap="all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50108" y="1357794"/>
            <a:ext cx="19064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u="sng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РЕАЛЬНОСТЬ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7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КАЧЕСТВЕННО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374" y="1341488"/>
            <a:ext cx="3186950" cy="33962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3519598" y="3651870"/>
            <a:ext cx="3356658" cy="11521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кругленная соединительная линия 11"/>
          <p:cNvCxnSpPr>
            <a:stCxn id="30" idx="2"/>
            <a:endCxn id="2" idx="3"/>
          </p:cNvCxnSpPr>
          <p:nvPr/>
        </p:nvCxnSpPr>
        <p:spPr>
          <a:xfrm rot="5400000">
            <a:off x="6339445" y="2664047"/>
            <a:ext cx="2100699" cy="1027075"/>
          </a:xfrm>
          <a:prstGeom prst="curvedConnector2">
            <a:avLst/>
          </a:prstGeom>
          <a:ln w="1905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/>
          <p:nvPr/>
        </p:nvCxnSpPr>
        <p:spPr>
          <a:xfrm>
            <a:off x="1907704" y="1635646"/>
            <a:ext cx="1667541" cy="576064"/>
          </a:xfrm>
          <a:prstGeom prst="curvedConnector3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Ключ">
            <a:extLst>
              <a:ext uri="{FF2B5EF4-FFF2-40B4-BE49-F238E27FC236}">
                <a16:creationId xmlns:a16="http://schemas.microsoft.com/office/drawing/2014/main" xmlns="" id="{89CB95D4-C8C3-40AC-93F5-685B19A956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7969137">
            <a:off x="436291" y="2904673"/>
            <a:ext cx="545822" cy="54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195" indent="-2143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22" indent="-1714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11" indent="-1714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01" indent="-17144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889" indent="-171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778" indent="-171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667" indent="-171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556" indent="-1714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20012E-C7C1-4CCD-A5EA-F7C3ECDCECFA}" type="slidenum">
              <a:rPr lang="ru-RU" altLang="ru-RU" smtClean="0">
                <a:solidFill>
                  <a:srgbClr val="FFFFFF"/>
                </a:solidFill>
                <a:latin typeface="Arial Narrow" panose="020B0606020202030204" pitchFamily="34" charset="0"/>
              </a:rPr>
              <a:pPr/>
              <a:t>6</a:t>
            </a:fld>
            <a:endParaRPr lang="ru-RU" altLang="ru-RU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1364" y="402212"/>
            <a:ext cx="6266900" cy="801386"/>
          </a:xfrm>
          <a:prstGeom prst="rect">
            <a:avLst/>
          </a:prstGeom>
          <a:noFill/>
        </p:spPr>
        <p:txBody>
          <a:bodyPr vert="horz" wrap="square" lIns="62114" tIns="31058" rIns="62114" bIns="31058" rtlCol="0" anchor="ctr">
            <a:spAutoFit/>
          </a:bodyPr>
          <a:lstStyle/>
          <a:p>
            <a:pPr defTabSz="473186"/>
            <a:r>
              <a:rPr lang="ru-RU" altLang="ru-RU" sz="2400" b="1" cap="all" dirty="0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Как мы это будем делать</a:t>
            </a:r>
          </a:p>
          <a:p>
            <a:pPr defTabSz="473186"/>
            <a:r>
              <a:rPr lang="ru-RU" altLang="ru-RU" sz="2400" b="1" cap="al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 КЛЮЧ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9014" y="1220388"/>
            <a:ext cx="3496377" cy="1408512"/>
          </a:xfrm>
          <a:prstGeom prst="roundRect">
            <a:avLst>
              <a:gd name="adj" fmla="val 764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0452" y="1291824"/>
            <a:ext cx="34249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6EB9"/>
                </a:solidFill>
                <a:latin typeface="Arial Narrow" panose="020B0606020202030204" pitchFamily="34" charset="0"/>
              </a:rPr>
              <a:t>1. ОТБИРАЕМ САМЫЕ ВОСТРЕБОВАННЫЕ ЖИЗНЕННЫЕ СИТУАЦИИ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0568" y="1757666"/>
            <a:ext cx="329326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002060"/>
                </a:solidFill>
                <a:latin typeface="Arial Narrow" panose="020B0606020202030204" pitchFamily="34" charset="0"/>
              </a:rPr>
              <a:t>(обращения (ЗГ), личный прием, СМИ/</a:t>
            </a:r>
            <a:r>
              <a:rPr lang="ru-RU" sz="1350" dirty="0" err="1">
                <a:solidFill>
                  <a:srgbClr val="002060"/>
                </a:solidFill>
                <a:latin typeface="Arial Narrow" panose="020B0606020202030204" pitchFamily="34" charset="0"/>
              </a:rPr>
              <a:t>соцсети</a:t>
            </a:r>
            <a:r>
              <a:rPr lang="ru-RU" sz="1350" dirty="0">
                <a:solidFill>
                  <a:srgbClr val="002060"/>
                </a:solidFill>
                <a:latin typeface="Arial Narrow" panose="020B0606020202030204" pitchFamily="34" charset="0"/>
              </a:rPr>
              <a:t>, звонки, «Ваш контроль», «</a:t>
            </a:r>
            <a:r>
              <a:rPr lang="en-US" sz="1350" dirty="0">
                <a:solidFill>
                  <a:srgbClr val="002060"/>
                </a:solidFill>
                <a:latin typeface="Arial Narrow" panose="020B0606020202030204" pitchFamily="34" charset="0"/>
              </a:rPr>
              <a:t>QR</a:t>
            </a:r>
            <a:r>
              <a:rPr lang="ru-RU" sz="1350" dirty="0">
                <a:solidFill>
                  <a:srgbClr val="002060"/>
                </a:solidFill>
                <a:latin typeface="Arial Narrow" panose="020B0606020202030204" pitchFamily="34" charset="0"/>
              </a:rPr>
              <a:t>-анкетирование», сервис «Анкетирование», обратная связь ЛК/сайт)</a:t>
            </a:r>
          </a:p>
          <a:p>
            <a:endParaRPr lang="ru-RU" sz="1350" dirty="0"/>
          </a:p>
        </p:txBody>
      </p:sp>
      <p:sp>
        <p:nvSpPr>
          <p:cNvPr id="27" name="Стрелка углом 26"/>
          <p:cNvSpPr/>
          <p:nvPr/>
        </p:nvSpPr>
        <p:spPr>
          <a:xfrm flipV="1">
            <a:off x="3484178" y="2627539"/>
            <a:ext cx="896955" cy="295622"/>
          </a:xfrm>
          <a:prstGeom prst="bentArrow">
            <a:avLst/>
          </a:prstGeom>
          <a:solidFill>
            <a:srgbClr val="385D8A"/>
          </a:solidFill>
          <a:ln w="25400" cap="flat" cmpd="sng" algn="ctr">
            <a:solidFill>
              <a:srgbClr val="0066B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35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90287" y="2561695"/>
            <a:ext cx="2419652" cy="607934"/>
          </a:xfrm>
          <a:prstGeom prst="roundRect">
            <a:avLst>
              <a:gd name="adj" fmla="val 764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Прямоугольник 28"/>
          <p:cNvSpPr/>
          <p:nvPr/>
        </p:nvSpPr>
        <p:spPr>
          <a:xfrm>
            <a:off x="4418049" y="2689645"/>
            <a:ext cx="2413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6EB9"/>
                </a:solidFill>
                <a:latin typeface="Arial Narrow" panose="020B0606020202030204" pitchFamily="34" charset="0"/>
              </a:rPr>
              <a:t>2. СОЗДАЕМ ПРОЕКТНЫЕ ГРУППЫ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57951" y="3309060"/>
            <a:ext cx="1802411" cy="782620"/>
          </a:xfrm>
          <a:prstGeom prst="roundRect">
            <a:avLst>
              <a:gd name="adj" fmla="val 764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3" name="Стрелка углом 32"/>
          <p:cNvSpPr/>
          <p:nvPr/>
        </p:nvSpPr>
        <p:spPr>
          <a:xfrm flipV="1">
            <a:off x="5571700" y="3179395"/>
            <a:ext cx="886250" cy="303996"/>
          </a:xfrm>
          <a:prstGeom prst="bentArrow">
            <a:avLst/>
          </a:prstGeom>
          <a:solidFill>
            <a:srgbClr val="385D8A"/>
          </a:solidFill>
          <a:ln w="25400" cap="flat" cmpd="sng" algn="ctr">
            <a:solidFill>
              <a:srgbClr val="0066B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350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98191" y="3365663"/>
            <a:ext cx="17219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75" b="1" dirty="0">
                <a:solidFill>
                  <a:srgbClr val="006EB9"/>
                </a:solidFill>
                <a:latin typeface="Arial Narrow" panose="020B0606020202030204" pitchFamily="34" charset="0"/>
              </a:rPr>
              <a:t>3. ВНОСИМ ИЗМЕНЕНИЯ В ЗАКОНОДАТЕЛЬСТВО </a:t>
            </a:r>
          </a:p>
          <a:p>
            <a:pPr algn="just"/>
            <a:r>
              <a:rPr lang="ru-RU" sz="975" b="1" dirty="0">
                <a:solidFill>
                  <a:srgbClr val="006EB9"/>
                </a:solidFill>
                <a:latin typeface="Arial Narrow" panose="020B0606020202030204" pitchFamily="34" charset="0"/>
              </a:rPr>
              <a:t>4. УПРОЩАЕМ ПРОЦЕДУРЫ ПРЕДОСТАВЛЕНИЯ УСЛУГ</a:t>
            </a:r>
          </a:p>
        </p:txBody>
      </p:sp>
    </p:spTree>
    <p:extLst>
      <p:ext uri="{BB962C8B-B14F-4D97-AF65-F5344CB8AC3E}">
        <p14:creationId xmlns:p14="http://schemas.microsoft.com/office/powerpoint/2010/main" val="1070535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2131" y="388120"/>
            <a:ext cx="8272357" cy="830867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defTabSz="69560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/>
              <a:t>Наиболее востребованные жизненные ситуации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суперсервисы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фнс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россии</a:t>
            </a:r>
            <a:endParaRPr lang="ru-RU" sz="24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99782" y="1538305"/>
            <a:ext cx="4807976" cy="3083213"/>
            <a:chOff x="494853" y="1386951"/>
            <a:chExt cx="4807976" cy="308321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94854" y="1759087"/>
              <a:ext cx="36403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5AA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Регистрация бизнеса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05519" y="1386951"/>
              <a:ext cx="36403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6EB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Получение</a:t>
              </a:r>
              <a:r>
                <a:rPr lang="ru-RU" sz="2000" dirty="0">
                  <a:solidFill>
                    <a:srgbClr val="005AA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налогового вычета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6229" y="2142479"/>
              <a:ext cx="47966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5AA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Зачет/возврат излишне уплаченного налога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09695" y="2506956"/>
              <a:ext cx="36403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5AA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Блокировка счета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5519" y="2884445"/>
              <a:ext cx="36403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5AA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Урегулирование задолженности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94853" y="3288505"/>
              <a:ext cx="36403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5AA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Камеральная проверка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00541" y="3665994"/>
              <a:ext cx="365030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5AA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Закрытие бизнеса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05518" y="4070054"/>
              <a:ext cx="364034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000" dirty="0">
                  <a:solidFill>
                    <a:srgbClr val="005AA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ИНН онлайн</a:t>
              </a: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63" y="965893"/>
            <a:ext cx="1656184" cy="3860942"/>
          </a:xfrm>
          <a:prstGeom prst="rect">
            <a:avLst/>
          </a:prstGeom>
          <a:ln>
            <a:solidFill>
              <a:srgbClr val="005AA9"/>
            </a:solidFill>
          </a:ln>
        </p:spPr>
      </p:pic>
      <p:sp>
        <p:nvSpPr>
          <p:cNvPr id="16" name="Стрелка вниз 15"/>
          <p:cNvSpPr/>
          <p:nvPr/>
        </p:nvSpPr>
        <p:spPr>
          <a:xfrm rot="16200000">
            <a:off x="5225273" y="2708964"/>
            <a:ext cx="1019538" cy="60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3B83EBB-AF8E-4EB3-B3AD-3294ADDE81BD}"/>
              </a:ext>
            </a:extLst>
          </p:cNvPr>
          <p:cNvSpPr/>
          <p:nvPr/>
        </p:nvSpPr>
        <p:spPr>
          <a:xfrm>
            <a:off x="6354088" y="3547468"/>
            <a:ext cx="1750398" cy="479015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Возврат</a:t>
            </a:r>
          </a:p>
        </p:txBody>
      </p:sp>
      <p:pic>
        <p:nvPicPr>
          <p:cNvPr id="31" name="Picture 8" descr="Picture v.7.9 png | pixels 882x935, Room with brick wall">
            <a:extLst>
              <a:ext uri="{FF2B5EF4-FFF2-40B4-BE49-F238E27FC236}">
                <a16:creationId xmlns:a16="http://schemas.microsoft.com/office/drawing/2014/main" xmlns="" id="{6F7D8D17-FD4B-4A31-B26C-B83B3C205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75" y="3301237"/>
            <a:ext cx="820220" cy="8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: шеврон 18">
            <a:extLst>
              <a:ext uri="{FF2B5EF4-FFF2-40B4-BE49-F238E27FC236}">
                <a16:creationId xmlns:a16="http://schemas.microsoft.com/office/drawing/2014/main" xmlns="" id="{F12268CA-0B20-4D3F-B898-0EE4920486DA}"/>
              </a:ext>
            </a:extLst>
          </p:cNvPr>
          <p:cNvSpPr/>
          <p:nvPr/>
        </p:nvSpPr>
        <p:spPr>
          <a:xfrm>
            <a:off x="4461744" y="3547604"/>
            <a:ext cx="1472196" cy="478879"/>
          </a:xfrm>
          <a:prstGeom prst="chevron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Решение</a:t>
            </a:r>
          </a:p>
        </p:txBody>
      </p:sp>
      <p:pic>
        <p:nvPicPr>
          <p:cNvPr id="57" name="Picture 8" descr="Picture v.7.9 png | pixels 882x935, Room with brick wall">
            <a:extLst>
              <a:ext uri="{FF2B5EF4-FFF2-40B4-BE49-F238E27FC236}">
                <a16:creationId xmlns:a16="http://schemas.microsoft.com/office/drawing/2014/main" xmlns="" id="{54A4E0BD-84C7-4E8E-9C97-043FEF50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53" y="3301237"/>
            <a:ext cx="820220" cy="8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78876" y="339122"/>
            <a:ext cx="8272357" cy="800090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2400" dirty="0" err="1"/>
              <a:t>суперсервисы</a:t>
            </a:r>
            <a:r>
              <a:rPr lang="ru-RU" sz="2400" dirty="0"/>
              <a:t> </a:t>
            </a:r>
            <a:r>
              <a:rPr lang="ru-RU" sz="2400" dirty="0" err="1"/>
              <a:t>фнс</a:t>
            </a:r>
            <a:r>
              <a:rPr lang="ru-RU" sz="2400" dirty="0"/>
              <a:t> </a:t>
            </a:r>
            <a:r>
              <a:rPr lang="ru-RU" sz="2400" dirty="0" err="1"/>
              <a:t>россии</a:t>
            </a:r>
            <a:endParaRPr lang="ru-RU" sz="2400" dirty="0"/>
          </a:p>
          <a:p>
            <a:pPr marL="0" marR="0" lvl="0" indent="0" defTabSz="695606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Получение налогового вычета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Стрелка: пятиугольник 23">
            <a:extLst>
              <a:ext uri="{FF2B5EF4-FFF2-40B4-BE49-F238E27FC236}">
                <a16:creationId xmlns:a16="http://schemas.microsoft.com/office/drawing/2014/main" xmlns="" id="{A20B852C-BB97-40F3-AD6A-57D752B4E7BB}"/>
              </a:ext>
            </a:extLst>
          </p:cNvPr>
          <p:cNvSpPr/>
          <p:nvPr/>
        </p:nvSpPr>
        <p:spPr>
          <a:xfrm>
            <a:off x="2697403" y="3522160"/>
            <a:ext cx="1483959" cy="478879"/>
          </a:xfrm>
          <a:prstGeom prst="homePlat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КНП</a:t>
            </a:r>
          </a:p>
        </p:txBody>
      </p:sp>
      <p:pic>
        <p:nvPicPr>
          <p:cNvPr id="33" name="Picture 8" descr="Picture v.7.9 png | pixels 882x935, Room with brick wall">
            <a:extLst>
              <a:ext uri="{FF2B5EF4-FFF2-40B4-BE49-F238E27FC236}">
                <a16:creationId xmlns:a16="http://schemas.microsoft.com/office/drawing/2014/main" xmlns="" id="{54A4E0BD-84C7-4E8E-9C97-043FEF506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14" y="3297598"/>
            <a:ext cx="820220" cy="8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трелка: пятиугольник 16">
            <a:extLst>
              <a:ext uri="{FF2B5EF4-FFF2-40B4-BE49-F238E27FC236}">
                <a16:creationId xmlns:a16="http://schemas.microsoft.com/office/drawing/2014/main" xmlns="" id="{8228BF8E-4F62-4ADF-BADB-246B48299DC6}"/>
              </a:ext>
            </a:extLst>
          </p:cNvPr>
          <p:cNvSpPr/>
          <p:nvPr/>
        </p:nvSpPr>
        <p:spPr>
          <a:xfrm>
            <a:off x="1276627" y="3522160"/>
            <a:ext cx="1287694" cy="478880"/>
          </a:xfrm>
          <a:prstGeom prst="homePlate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Arial Narrow" panose="020B0606020202030204" pitchFamily="34" charset="0"/>
              </a:rPr>
              <a:t>Прием</a:t>
            </a:r>
          </a:p>
          <a:p>
            <a:pPr algn="ctr"/>
            <a:r>
              <a:rPr lang="ru-RU" sz="1600" dirty="0">
                <a:latin typeface="Arial Narrow" panose="020B0606020202030204" pitchFamily="34" charset="0"/>
              </a:rPr>
              <a:t>декларации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D98F49D-2C28-4C47-A18A-33B183704715}"/>
              </a:ext>
            </a:extLst>
          </p:cNvPr>
          <p:cNvSpPr/>
          <p:nvPr/>
        </p:nvSpPr>
        <p:spPr>
          <a:xfrm>
            <a:off x="1374690" y="3986138"/>
            <a:ext cx="1316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УИТ</a:t>
            </a:r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/УИС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93EBFC5-9237-421F-8BD2-94C81119B73A}"/>
              </a:ext>
            </a:extLst>
          </p:cNvPr>
          <p:cNvSpPr/>
          <p:nvPr/>
        </p:nvSpPr>
        <p:spPr>
          <a:xfrm>
            <a:off x="3161661" y="3986138"/>
            <a:ext cx="675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УКК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A87F4A4E-DF37-4D9D-87AD-ACD5E7333F1D}"/>
              </a:ext>
            </a:extLst>
          </p:cNvPr>
          <p:cNvSpPr/>
          <p:nvPr/>
        </p:nvSpPr>
        <p:spPr>
          <a:xfrm>
            <a:off x="4932753" y="3989381"/>
            <a:ext cx="593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УКК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AE38C367-77ED-4091-96F6-23CE0268B37E}"/>
              </a:ext>
            </a:extLst>
          </p:cNvPr>
          <p:cNvSpPr/>
          <p:nvPr/>
        </p:nvSpPr>
        <p:spPr>
          <a:xfrm>
            <a:off x="7029518" y="3983083"/>
            <a:ext cx="342221" cy="231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 Narrow" panose="020B0606020202030204" pitchFamily="34" charset="0"/>
              </a:rPr>
              <a:t>УРЗ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966ECE61-7D7F-4309-95CC-9168AD38D588}"/>
              </a:ext>
            </a:extLst>
          </p:cNvPr>
          <p:cNvSpPr/>
          <p:nvPr/>
        </p:nvSpPr>
        <p:spPr>
          <a:xfrm>
            <a:off x="3545670" y="4435967"/>
            <a:ext cx="2326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ДО 4-Х МЕСЯЦЕВ</a:t>
            </a:r>
          </a:p>
        </p:txBody>
      </p:sp>
      <p:sp>
        <p:nvSpPr>
          <p:cNvPr id="42" name="Правая фигурная скобка 41">
            <a:extLst>
              <a:ext uri="{FF2B5EF4-FFF2-40B4-BE49-F238E27FC236}">
                <a16:creationId xmlns:a16="http://schemas.microsoft.com/office/drawing/2014/main" xmlns="" id="{F106095A-250D-4A29-9691-29FA56BD31FF}"/>
              </a:ext>
            </a:extLst>
          </p:cNvPr>
          <p:cNvSpPr/>
          <p:nvPr/>
        </p:nvSpPr>
        <p:spPr>
          <a:xfrm rot="5400000">
            <a:off x="4665257" y="881270"/>
            <a:ext cx="176424" cy="6981876"/>
          </a:xfrm>
          <a:prstGeom prst="rightBrace">
            <a:avLst>
              <a:gd name="adj1" fmla="val 56496"/>
              <a:gd name="adj2" fmla="val 50000"/>
            </a:avLst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6716942" y="713290"/>
            <a:ext cx="1726576" cy="2060444"/>
            <a:chOff x="6436886" y="1089247"/>
            <a:chExt cx="1726576" cy="2060444"/>
          </a:xfrm>
        </p:grpSpPr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3EF5B071-5A81-4C38-8A2A-89262100FD34}"/>
                </a:ext>
              </a:extLst>
            </p:cNvPr>
            <p:cNvGrpSpPr/>
            <p:nvPr/>
          </p:nvGrpSpPr>
          <p:grpSpPr>
            <a:xfrm rot="590105">
              <a:off x="7187061" y="1366206"/>
              <a:ext cx="738153" cy="1269845"/>
              <a:chOff x="5588000" y="794327"/>
              <a:chExt cx="2456873" cy="4226560"/>
            </a:xfrm>
          </p:grpSpPr>
          <p:sp>
            <p:nvSpPr>
              <p:cNvPr id="46" name="Прямоугольник 45">
                <a:extLst>
                  <a:ext uri="{FF2B5EF4-FFF2-40B4-BE49-F238E27FC236}">
                    <a16:creationId xmlns:a16="http://schemas.microsoft.com/office/drawing/2014/main" xmlns="" id="{7E1756E5-04E0-46E0-BC23-1E94D5B05134}"/>
                  </a:ext>
                </a:extLst>
              </p:cNvPr>
              <p:cNvSpPr/>
              <p:nvPr/>
            </p:nvSpPr>
            <p:spPr>
              <a:xfrm>
                <a:off x="5588000" y="1163659"/>
                <a:ext cx="2456873" cy="38572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80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D4D85B4-4446-405D-BF6D-09D11A888677}"/>
                  </a:ext>
                </a:extLst>
              </p:cNvPr>
              <p:cNvSpPr txBox="1"/>
              <p:nvPr/>
            </p:nvSpPr>
            <p:spPr>
              <a:xfrm>
                <a:off x="5835535" y="2448369"/>
                <a:ext cx="2043082" cy="1756746"/>
              </a:xfrm>
              <a:prstGeom prst="wedgeRoundRectCallout">
                <a:avLst>
                  <a:gd name="adj1" fmla="val -58616"/>
                  <a:gd name="adj2" fmla="val -33339"/>
                  <a:gd name="adj3" fmla="val 16667"/>
                </a:avLst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ru-RU" sz="800" dirty="0">
                    <a:solidFill>
                      <a:sysClr val="windowText" lastClr="000000"/>
                    </a:solidFill>
                  </a:rPr>
                  <a:t>Возврат налога </a:t>
                </a:r>
              </a:p>
              <a:p>
                <a:r>
                  <a:rPr lang="ru-RU" sz="900" dirty="0">
                    <a:solidFill>
                      <a:sysClr val="windowText" lastClr="000000"/>
                    </a:solidFill>
                  </a:rPr>
                  <a:t>6900 Р</a:t>
                </a: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xmlns="" id="{C9D7FD4C-6CCB-423C-9230-B0AB6FD3857F}"/>
                  </a:ext>
                </a:extLst>
              </p:cNvPr>
              <p:cNvSpPr/>
              <p:nvPr/>
            </p:nvSpPr>
            <p:spPr>
              <a:xfrm>
                <a:off x="5588000" y="794327"/>
                <a:ext cx="2456873" cy="776778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chemeClr val="accent6">
                      <a:lumMod val="75000"/>
                    </a:schemeClr>
                  </a:gs>
                </a:gsLst>
                <a:lin ang="18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Trebuchet MS" panose="020B0603020202020204" pitchFamily="34" charset="0"/>
                  </a:rPr>
                  <a:t>900</a:t>
                </a:r>
                <a:endParaRPr lang="ru-RU" sz="800" dirty="0"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45" name="Picture 6" descr="Картинки по запросу smartphone transparent png">
              <a:extLst>
                <a:ext uri="{FF2B5EF4-FFF2-40B4-BE49-F238E27FC236}">
                  <a16:creationId xmlns:a16="http://schemas.microsoft.com/office/drawing/2014/main" xmlns="" id="{4CEEC91D-A9D4-49AD-9A14-E11C9D27C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594263">
              <a:off x="6436886" y="1089247"/>
              <a:ext cx="1726576" cy="206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Прямоугольник: скругленные углы 9">
            <a:extLst>
              <a:ext uri="{FF2B5EF4-FFF2-40B4-BE49-F238E27FC236}">
                <a16:creationId xmlns:a16="http://schemas.microsoft.com/office/drawing/2014/main" xmlns="" id="{93E4F076-D56B-4455-82E9-C257D9C81239}"/>
              </a:ext>
            </a:extLst>
          </p:cNvPr>
          <p:cNvSpPr/>
          <p:nvPr/>
        </p:nvSpPr>
        <p:spPr>
          <a:xfrm>
            <a:off x="1383020" y="1708585"/>
            <a:ext cx="2041320" cy="60795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ВЕРНУТЬ НАЛОГ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794F6687-BEA3-4E39-B7BD-8480D1F40571}"/>
              </a:ext>
            </a:extLst>
          </p:cNvPr>
          <p:cNvCxnSpPr/>
          <p:nvPr/>
        </p:nvCxnSpPr>
        <p:spPr>
          <a:xfrm>
            <a:off x="3545670" y="2035001"/>
            <a:ext cx="3404252" cy="0"/>
          </a:xfrm>
          <a:prstGeom prst="straightConnector1">
            <a:avLst/>
          </a:prstGeom>
          <a:ln w="127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4E94A427-08CB-4355-8832-BBE11D9F6E13}"/>
              </a:ext>
            </a:extLst>
          </p:cNvPr>
          <p:cNvSpPr/>
          <p:nvPr/>
        </p:nvSpPr>
        <p:spPr>
          <a:xfrm>
            <a:off x="4451992" y="2107447"/>
            <a:ext cx="136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Arial Narrow" panose="020B0606020202030204" pitchFamily="34" charset="0"/>
              </a:rPr>
              <a:t>ДО 5 ДНЕЙ</a:t>
            </a:r>
          </a:p>
        </p:txBody>
      </p:sp>
      <p:pic>
        <p:nvPicPr>
          <p:cNvPr id="52" name="Рисунок 51" descr="Направленный вправо указательный палец, тыльная сторона руки ">
            <a:extLst>
              <a:ext uri="{FF2B5EF4-FFF2-40B4-BE49-F238E27FC236}">
                <a16:creationId xmlns:a16="http://schemas.microsoft.com/office/drawing/2014/main" xmlns="" id="{17099254-214C-4506-988A-3E20792CE1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6200000">
            <a:off x="2074048" y="2145586"/>
            <a:ext cx="634380" cy="6343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898" y="1287766"/>
            <a:ext cx="981792" cy="1308616"/>
          </a:xfrm>
          <a:prstGeom prst="rect">
            <a:avLst/>
          </a:prstGeom>
        </p:spPr>
      </p:pic>
      <p:cxnSp>
        <p:nvCxnSpPr>
          <p:cNvPr id="64" name="Прямая со стрелкой 63"/>
          <p:cNvCxnSpPr/>
          <p:nvPr/>
        </p:nvCxnSpPr>
        <p:spPr>
          <a:xfrm flipV="1">
            <a:off x="7229287" y="2859782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F92B54-68ED-4B29-AE43-AE73801770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819" flipH="1">
            <a:off x="273002" y="3131610"/>
            <a:ext cx="981793" cy="131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911656D1-AE46-47E6-878F-4DC56E86D937}"/>
              </a:ext>
            </a:extLst>
          </p:cNvPr>
          <p:cNvSpPr/>
          <p:nvPr/>
        </p:nvSpPr>
        <p:spPr>
          <a:xfrm>
            <a:off x="2123727" y="2099313"/>
            <a:ext cx="432147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4733E6B-2C37-4020-9A25-24A64CEA6221}"/>
              </a:ext>
            </a:extLst>
          </p:cNvPr>
          <p:cNvSpPr/>
          <p:nvPr/>
        </p:nvSpPr>
        <p:spPr>
          <a:xfrm>
            <a:off x="2123726" y="2651986"/>
            <a:ext cx="432147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728A946E-209F-4633-B457-504A269F2C2F}"/>
              </a:ext>
            </a:extLst>
          </p:cNvPr>
          <p:cNvSpPr/>
          <p:nvPr/>
        </p:nvSpPr>
        <p:spPr>
          <a:xfrm>
            <a:off x="2123725" y="3211389"/>
            <a:ext cx="432147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F1B287B-CF21-4745-84D5-DD90E153F8BB}"/>
              </a:ext>
            </a:extLst>
          </p:cNvPr>
          <p:cNvSpPr/>
          <p:nvPr/>
        </p:nvSpPr>
        <p:spPr>
          <a:xfrm>
            <a:off x="2123728" y="1563638"/>
            <a:ext cx="432147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54F463-B31C-4AEE-9AF8-CD5F70BF198E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1439" y="396122"/>
            <a:ext cx="8272357" cy="830867"/>
          </a:xfrm>
          <a:prstGeom prst="rect">
            <a:avLst/>
          </a:prstGeom>
          <a:noFill/>
        </p:spPr>
        <p:txBody>
          <a:bodyPr vert="horz" wrap="square" lIns="91312" tIns="45656" rIns="91312" bIns="45656" rtlCol="0" anchor="ctr">
            <a:spAutoFit/>
          </a:bodyPr>
          <a:lstStyle>
            <a:defPPr>
              <a:defRPr lang="ru-RU"/>
            </a:defPPr>
            <a:lvl1pPr marR="0" indent="0" defTabSz="69560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2100" b="1" i="0" cap="all">
                <a:solidFill>
                  <a:srgbClr val="005AA9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2400"/>
              <a:t>НЕ суперсервис, </a:t>
            </a:r>
          </a:p>
          <a:p>
            <a:pPr>
              <a:defRPr/>
            </a:pPr>
            <a:r>
              <a:rPr lang="ru-RU" sz="240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НО ОЧЕНЬ ВАЖНЫЙ ДЛЯ НАС ПРОЕКТ</a:t>
            </a:r>
            <a:endParaRPr lang="ru-RU" sz="24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453814"/>
            <a:ext cx="84830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>
                <a:solidFill>
                  <a:srgbClr val="006EB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3600" b="1" cap="all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истема</a:t>
            </a:r>
            <a:endParaRPr lang="ru-RU" sz="3600" b="1" cap="all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3600" b="1" cap="all" dirty="0">
                <a:solidFill>
                  <a:srgbClr val="006EB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 </a:t>
            </a:r>
            <a:r>
              <a:rPr lang="ru-RU" sz="3600" b="1" cap="all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бработки</a:t>
            </a:r>
            <a:r>
              <a:rPr lang="ru-RU" sz="3600" b="1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cap="all" dirty="0">
                <a:solidFill>
                  <a:srgbClr val="006EB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 </a:t>
            </a:r>
            <a:r>
              <a:rPr lang="ru-RU" sz="3600" b="1" cap="all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бращений</a:t>
            </a:r>
            <a:r>
              <a:rPr lang="ru-RU" sz="3600" b="1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b="1" cap="all" dirty="0">
                <a:solidFill>
                  <a:srgbClr val="006EB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 </a:t>
            </a:r>
            <a:r>
              <a:rPr lang="ru-RU" sz="3600" b="1" cap="all" dirty="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алогоплательщиков</a:t>
            </a:r>
            <a:r>
              <a:rPr lang="ru-RU" sz="3600" b="1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3600" b="1" cap="all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en-US" sz="3600" b="1" cap="all" dirty="0">
              <a:solidFill>
                <a:srgbClr val="0066B3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2">
  <a:themeElements>
    <a:clrScheme name="ФНС">
      <a:dk1>
        <a:srgbClr val="FFFFFF"/>
      </a:dk1>
      <a:lt1>
        <a:srgbClr val="000000"/>
      </a:lt1>
      <a:dk2>
        <a:srgbClr val="E6E7E8"/>
      </a:dk2>
      <a:lt2>
        <a:srgbClr val="DCDDDE"/>
      </a:lt2>
      <a:accent1>
        <a:srgbClr val="0066B3"/>
      </a:accent1>
      <a:accent2>
        <a:srgbClr val="1F497D"/>
      </a:accent2>
      <a:accent3>
        <a:srgbClr val="D71920"/>
      </a:accent3>
      <a:accent4>
        <a:srgbClr val="0072CE"/>
      </a:accent4>
      <a:accent5>
        <a:srgbClr val="4FC6E0"/>
      </a:accent5>
      <a:accent6>
        <a:srgbClr val="2DBDB6"/>
      </a:accent6>
      <a:hlink>
        <a:srgbClr val="0066B3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Варианты стилей слайдов для ФНС" id="{67979F4D-C649-41DE-A87F-1B750BEC716B}" vid="{1872DCC2-7093-4F2F-AC1C-443C1347E530}"/>
    </a:ext>
  </a:extLst>
</a:theme>
</file>

<file path=ppt/theme/theme2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12447</TotalTime>
  <Words>754</Words>
  <Application>Microsoft Office PowerPoint</Application>
  <PresentationFormat>Экран (16:9)</PresentationFormat>
  <Paragraphs>234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шаблон презентации 2</vt:lpstr>
      <vt:lpstr>12_Present_FNS2012_A4</vt:lpstr>
      <vt:lpstr>1_Present_FNS2012_A4</vt:lpstr>
      <vt:lpstr>Концепция АСК НДС2 Кас (1)</vt:lpstr>
      <vt:lpstr>Презентация PowerPoint</vt:lpstr>
      <vt:lpstr>Презентация PowerPoint</vt:lpstr>
      <vt:lpstr>Презентация PowerPoint</vt:lpstr>
      <vt:lpstr>ФНС РОССИИ – ОДИН ИЗ ЛИДЕРОВ ПО КАЧЕСТВУ  ПРЕДОСТАВЛЕНИЯ УСЛУГ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Баранов Роман Владимирович</dc:creator>
  <cp:lastModifiedBy>Коновалов Вячеслав Александрович</cp:lastModifiedBy>
  <cp:revision>971</cp:revision>
  <cp:lastPrinted>2019-10-23T19:37:10Z</cp:lastPrinted>
  <dcterms:created xsi:type="dcterms:W3CDTF">2016-05-21T10:24:40Z</dcterms:created>
  <dcterms:modified xsi:type="dcterms:W3CDTF">2019-10-31T01:34:02Z</dcterms:modified>
</cp:coreProperties>
</file>