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8"/>
  </p:notesMasterIdLst>
  <p:sldIdLst>
    <p:sldId id="256" r:id="rId2"/>
    <p:sldId id="380" r:id="rId3"/>
    <p:sldId id="382" r:id="rId4"/>
    <p:sldId id="328" r:id="rId5"/>
    <p:sldId id="348" r:id="rId6"/>
    <p:sldId id="383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Введение" id="{5C760973-5BDF-432A-ADB8-ACAA2F3DC62F}">
          <p14:sldIdLst>
            <p14:sldId id="256"/>
            <p14:sldId id="380"/>
            <p14:sldId id="382"/>
            <p14:sldId id="328"/>
            <p14:sldId id="348"/>
            <p14:sldId id="3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559" autoAdjust="0"/>
  </p:normalViewPr>
  <p:slideViewPr>
    <p:cSldViewPr>
      <p:cViewPr varScale="1">
        <p:scale>
          <a:sx n="83" d="100"/>
          <a:sy n="83" d="100"/>
        </p:scale>
        <p:origin x="-151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A6D426-0066-4908-B5F7-1942F3D877F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5381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E14D1-1E25-4D4B-A545-7CAF679060A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835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987F09-366A-419F-B99A-5D79ABC84E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349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3E6472-EFD1-4AB3-833E-8A8D447288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506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17429B-CA2B-4B99-88F9-02848D1F14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702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FC58F-4782-4F5E-A5A4-5F66E057D1B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86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BC22D8-9ED2-4A77-A92E-FDADF77811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49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8524D-141F-4B1A-B68C-ECC2BD1BE6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8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DC745-9113-434C-A8CC-0C739AA5CE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643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6E86F7-14A8-409E-9CCE-00BDE777D8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001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FA7A9B-5AD6-4386-BE5A-3826491A47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1239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E2981E-78BE-4C74-972F-A78F8A3B78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7008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582F565-EFF3-4492-A7E7-89221E0B26B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Arial" charset="0"/>
          <a:cs typeface="Arial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rgbClr val="7F7F7F"/>
          </a:solidFill>
          <a:latin typeface="+mj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27088" y="117475"/>
            <a:ext cx="7777162" cy="6740525"/>
            <a:chOff x="521" y="74"/>
            <a:chExt cx="4899" cy="424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1" y="74"/>
              <a:ext cx="4899" cy="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887"/>
              <a:ext cx="4089" cy="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21" y="887"/>
              <a:ext cx="4089" cy="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" y="74"/>
              <a:ext cx="2799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621" y="74"/>
              <a:ext cx="2799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7"/>
    </mc:Choice>
    <mc:Fallback xmlns="">
      <p:transition spd="slow" advTm="538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левая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левая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415152" y="357945"/>
            <a:ext cx="45025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О компании</a:t>
            </a:r>
            <a:endParaRPr lang="ru-RU" sz="2000" b="1" dirty="0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pPr algn="r"/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1340768"/>
            <a:ext cx="7848408" cy="5040560"/>
            <a:chOff x="396000" y="1340768"/>
            <a:chExt cx="7848408" cy="5040560"/>
          </a:xfrm>
        </p:grpSpPr>
        <p:sp>
          <p:nvSpPr>
            <p:cNvPr id="33" name="TextBox 32"/>
            <p:cNvSpPr txBox="1"/>
            <p:nvPr/>
          </p:nvSpPr>
          <p:spPr>
            <a:xfrm>
              <a:off x="755576" y="2337896"/>
              <a:ext cx="307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Сервисная компания</a:t>
              </a:r>
              <a:endParaRPr lang="en-US" b="1" dirty="0" smtClean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55576" y="2805896"/>
              <a:ext cx="748883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Оказываем </a:t>
              </a:r>
              <a:r>
                <a:rPr lang="ru-RU" sz="1600" dirty="0" smtClean="0"/>
                <a:t>услуги по следующим направлениям:</a:t>
              </a:r>
              <a:endParaRPr lang="ru-RU" sz="1600" dirty="0" smtClean="0"/>
            </a:p>
            <a:p>
              <a:pPr marL="216000" indent="-216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Исследование и </a:t>
              </a:r>
              <a:r>
                <a:rPr lang="ru-RU" sz="1600" dirty="0" smtClean="0"/>
                <a:t>испытания материалов / изделий / конструкций</a:t>
              </a:r>
              <a:endParaRPr lang="ru-RU" sz="1600" dirty="0" smtClean="0"/>
            </a:p>
            <a:p>
              <a:pPr marL="216000" indent="-216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Расчеты и </a:t>
              </a:r>
              <a:r>
                <a:rPr lang="ru-RU" sz="1600" dirty="0" smtClean="0"/>
                <a:t>моделирование</a:t>
              </a:r>
            </a:p>
            <a:p>
              <a:pPr marL="216000" indent="-216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Оптимизация конструкций по весу и прочности</a:t>
              </a:r>
              <a:endParaRPr lang="ru-RU" sz="1600" dirty="0" smtClean="0"/>
            </a:p>
            <a:p>
              <a:pPr marL="216000" indent="-216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Разработка </a:t>
              </a:r>
              <a:r>
                <a:rPr lang="ru-RU" sz="1600" dirty="0" smtClean="0"/>
                <a:t>конструкций </a:t>
              </a:r>
              <a:r>
                <a:rPr lang="ru-RU" sz="1600" dirty="0" smtClean="0"/>
                <a:t>и изделий</a:t>
              </a:r>
              <a:endParaRPr lang="ru-RU" sz="1600" dirty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91576" y="2769896"/>
              <a:ext cx="6480000" cy="0"/>
            </a:xfrm>
            <a:prstGeom prst="line">
              <a:avLst/>
            </a:prstGeom>
            <a:ln w="19050">
              <a:solidFill>
                <a:srgbClr val="178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55576" y="4605278"/>
              <a:ext cx="328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Структура компании</a:t>
              </a:r>
              <a:endParaRPr lang="ru-RU" dirty="0" smtClean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55576" y="5073278"/>
              <a:ext cx="6156208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00" indent="-216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Отдел моделирования и расчетов</a:t>
              </a:r>
            </a:p>
            <a:p>
              <a:pPr marL="216000" indent="-216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Конструкторское бюро</a:t>
              </a:r>
            </a:p>
            <a:p>
              <a:pPr marL="216000" indent="-216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Аккредитованная испытательная лаборатория</a:t>
              </a:r>
            </a:p>
            <a:p>
              <a:pPr marL="216000" indent="-216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Исследовательская лаборатория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791576" y="5037278"/>
              <a:ext cx="6480000" cy="0"/>
            </a:xfrm>
            <a:prstGeom prst="line">
              <a:avLst/>
            </a:prstGeom>
            <a:ln w="19050">
              <a:solidFill>
                <a:srgbClr val="178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5576" y="1340768"/>
              <a:ext cx="705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Инжиниринговая компания </a:t>
              </a:r>
              <a:endParaRPr lang="en-US" b="1" dirty="0" smtClean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55576" y="1808768"/>
              <a:ext cx="74888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Работаем в сегментах приборостроения и материаловедения</a:t>
              </a:r>
              <a:endParaRPr lang="ru-RU" sz="1600" dirty="0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91576" y="1772768"/>
              <a:ext cx="6480000" cy="0"/>
            </a:xfrm>
            <a:prstGeom prst="line">
              <a:avLst/>
            </a:prstGeom>
            <a:ln w="19050">
              <a:solidFill>
                <a:srgbClr val="178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603"/>
            <p:cNvSpPr>
              <a:spLocks noEditPoints="1"/>
            </p:cNvSpPr>
            <p:nvPr/>
          </p:nvSpPr>
          <p:spPr bwMode="auto">
            <a:xfrm>
              <a:off x="396000" y="1380586"/>
              <a:ext cx="288032" cy="289696"/>
            </a:xfrm>
            <a:custGeom>
              <a:avLst/>
              <a:gdLst>
                <a:gd name="T0" fmla="*/ 44 w 89"/>
                <a:gd name="T1" fmla="*/ 89 h 89"/>
                <a:gd name="T2" fmla="*/ 0 w 89"/>
                <a:gd name="T3" fmla="*/ 44 h 89"/>
                <a:gd name="T4" fmla="*/ 44 w 89"/>
                <a:gd name="T5" fmla="*/ 0 h 89"/>
                <a:gd name="T6" fmla="*/ 89 w 89"/>
                <a:gd name="T7" fmla="*/ 44 h 89"/>
                <a:gd name="T8" fmla="*/ 44 w 89"/>
                <a:gd name="T9" fmla="*/ 89 h 89"/>
                <a:gd name="T10" fmla="*/ 73 w 89"/>
                <a:gd name="T11" fmla="*/ 42 h 89"/>
                <a:gd name="T12" fmla="*/ 68 w 89"/>
                <a:gd name="T13" fmla="*/ 36 h 89"/>
                <a:gd name="T14" fmla="*/ 47 w 89"/>
                <a:gd name="T15" fmla="*/ 15 h 89"/>
                <a:gd name="T16" fmla="*/ 44 w 89"/>
                <a:gd name="T17" fmla="*/ 14 h 89"/>
                <a:gd name="T18" fmla="*/ 42 w 89"/>
                <a:gd name="T19" fmla="*/ 15 h 89"/>
                <a:gd name="T20" fmla="*/ 37 w 89"/>
                <a:gd name="T21" fmla="*/ 21 h 89"/>
                <a:gd name="T22" fmla="*/ 36 w 89"/>
                <a:gd name="T23" fmla="*/ 23 h 89"/>
                <a:gd name="T24" fmla="*/ 37 w 89"/>
                <a:gd name="T25" fmla="*/ 26 h 89"/>
                <a:gd name="T26" fmla="*/ 48 w 89"/>
                <a:gd name="T27" fmla="*/ 37 h 89"/>
                <a:gd name="T28" fmla="*/ 18 w 89"/>
                <a:gd name="T29" fmla="*/ 37 h 89"/>
                <a:gd name="T30" fmla="*/ 15 w 89"/>
                <a:gd name="T31" fmla="*/ 41 h 89"/>
                <a:gd name="T32" fmla="*/ 15 w 89"/>
                <a:gd name="T33" fmla="*/ 48 h 89"/>
                <a:gd name="T34" fmla="*/ 18 w 89"/>
                <a:gd name="T35" fmla="*/ 52 h 89"/>
                <a:gd name="T36" fmla="*/ 48 w 89"/>
                <a:gd name="T37" fmla="*/ 52 h 89"/>
                <a:gd name="T38" fmla="*/ 37 w 89"/>
                <a:gd name="T39" fmla="*/ 63 h 89"/>
                <a:gd name="T40" fmla="*/ 36 w 89"/>
                <a:gd name="T41" fmla="*/ 65 h 89"/>
                <a:gd name="T42" fmla="*/ 37 w 89"/>
                <a:gd name="T43" fmla="*/ 68 h 89"/>
                <a:gd name="T44" fmla="*/ 42 w 89"/>
                <a:gd name="T45" fmla="*/ 73 h 89"/>
                <a:gd name="T46" fmla="*/ 44 w 89"/>
                <a:gd name="T47" fmla="*/ 74 h 89"/>
                <a:gd name="T48" fmla="*/ 47 w 89"/>
                <a:gd name="T49" fmla="*/ 73 h 89"/>
                <a:gd name="T50" fmla="*/ 68 w 89"/>
                <a:gd name="T51" fmla="*/ 52 h 89"/>
                <a:gd name="T52" fmla="*/ 73 w 89"/>
                <a:gd name="T53" fmla="*/ 47 h 89"/>
                <a:gd name="T54" fmla="*/ 74 w 89"/>
                <a:gd name="T55" fmla="*/ 44 h 89"/>
                <a:gd name="T56" fmla="*/ 73 w 89"/>
                <a:gd name="T5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89">
                  <a:moveTo>
                    <a:pt x="44" y="89"/>
                  </a:moveTo>
                  <a:cubicBezTo>
                    <a:pt x="20" y="89"/>
                    <a:pt x="0" y="69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9" y="0"/>
                    <a:pt x="89" y="20"/>
                    <a:pt x="89" y="44"/>
                  </a:cubicBezTo>
                  <a:cubicBezTo>
                    <a:pt x="89" y="69"/>
                    <a:pt x="69" y="89"/>
                    <a:pt x="44" y="89"/>
                  </a:cubicBezTo>
                  <a:close/>
                  <a:moveTo>
                    <a:pt x="73" y="42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5" y="14"/>
                    <a:pt x="44" y="14"/>
                  </a:cubicBezTo>
                  <a:cubicBezTo>
                    <a:pt x="44" y="14"/>
                    <a:pt x="43" y="15"/>
                    <a:pt x="42" y="1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37"/>
                    <a:pt x="15" y="38"/>
                    <a:pt x="15" y="4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0"/>
                    <a:pt x="16" y="52"/>
                    <a:pt x="1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3"/>
                    <a:pt x="36" y="64"/>
                    <a:pt x="36" y="65"/>
                  </a:cubicBezTo>
                  <a:cubicBezTo>
                    <a:pt x="36" y="66"/>
                    <a:pt x="36" y="67"/>
                    <a:pt x="37" y="68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4"/>
                    <a:pt x="46" y="74"/>
                    <a:pt x="47" y="73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43"/>
                    <a:pt x="74" y="42"/>
                    <a:pt x="73" y="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603"/>
            <p:cNvSpPr>
              <a:spLocks noEditPoints="1"/>
            </p:cNvSpPr>
            <p:nvPr/>
          </p:nvSpPr>
          <p:spPr bwMode="auto">
            <a:xfrm>
              <a:off x="396000" y="2377714"/>
              <a:ext cx="288032" cy="289696"/>
            </a:xfrm>
            <a:custGeom>
              <a:avLst/>
              <a:gdLst>
                <a:gd name="T0" fmla="*/ 44 w 89"/>
                <a:gd name="T1" fmla="*/ 89 h 89"/>
                <a:gd name="T2" fmla="*/ 0 w 89"/>
                <a:gd name="T3" fmla="*/ 44 h 89"/>
                <a:gd name="T4" fmla="*/ 44 w 89"/>
                <a:gd name="T5" fmla="*/ 0 h 89"/>
                <a:gd name="T6" fmla="*/ 89 w 89"/>
                <a:gd name="T7" fmla="*/ 44 h 89"/>
                <a:gd name="T8" fmla="*/ 44 w 89"/>
                <a:gd name="T9" fmla="*/ 89 h 89"/>
                <a:gd name="T10" fmla="*/ 73 w 89"/>
                <a:gd name="T11" fmla="*/ 42 h 89"/>
                <a:gd name="T12" fmla="*/ 68 w 89"/>
                <a:gd name="T13" fmla="*/ 36 h 89"/>
                <a:gd name="T14" fmla="*/ 47 w 89"/>
                <a:gd name="T15" fmla="*/ 15 h 89"/>
                <a:gd name="T16" fmla="*/ 44 w 89"/>
                <a:gd name="T17" fmla="*/ 14 h 89"/>
                <a:gd name="T18" fmla="*/ 42 w 89"/>
                <a:gd name="T19" fmla="*/ 15 h 89"/>
                <a:gd name="T20" fmla="*/ 37 w 89"/>
                <a:gd name="T21" fmla="*/ 21 h 89"/>
                <a:gd name="T22" fmla="*/ 36 w 89"/>
                <a:gd name="T23" fmla="*/ 23 h 89"/>
                <a:gd name="T24" fmla="*/ 37 w 89"/>
                <a:gd name="T25" fmla="*/ 26 h 89"/>
                <a:gd name="T26" fmla="*/ 48 w 89"/>
                <a:gd name="T27" fmla="*/ 37 h 89"/>
                <a:gd name="T28" fmla="*/ 18 w 89"/>
                <a:gd name="T29" fmla="*/ 37 h 89"/>
                <a:gd name="T30" fmla="*/ 15 w 89"/>
                <a:gd name="T31" fmla="*/ 41 h 89"/>
                <a:gd name="T32" fmla="*/ 15 w 89"/>
                <a:gd name="T33" fmla="*/ 48 h 89"/>
                <a:gd name="T34" fmla="*/ 18 w 89"/>
                <a:gd name="T35" fmla="*/ 52 h 89"/>
                <a:gd name="T36" fmla="*/ 48 w 89"/>
                <a:gd name="T37" fmla="*/ 52 h 89"/>
                <a:gd name="T38" fmla="*/ 37 w 89"/>
                <a:gd name="T39" fmla="*/ 63 h 89"/>
                <a:gd name="T40" fmla="*/ 36 w 89"/>
                <a:gd name="T41" fmla="*/ 65 h 89"/>
                <a:gd name="T42" fmla="*/ 37 w 89"/>
                <a:gd name="T43" fmla="*/ 68 h 89"/>
                <a:gd name="T44" fmla="*/ 42 w 89"/>
                <a:gd name="T45" fmla="*/ 73 h 89"/>
                <a:gd name="T46" fmla="*/ 44 w 89"/>
                <a:gd name="T47" fmla="*/ 74 h 89"/>
                <a:gd name="T48" fmla="*/ 47 w 89"/>
                <a:gd name="T49" fmla="*/ 73 h 89"/>
                <a:gd name="T50" fmla="*/ 68 w 89"/>
                <a:gd name="T51" fmla="*/ 52 h 89"/>
                <a:gd name="T52" fmla="*/ 73 w 89"/>
                <a:gd name="T53" fmla="*/ 47 h 89"/>
                <a:gd name="T54" fmla="*/ 74 w 89"/>
                <a:gd name="T55" fmla="*/ 44 h 89"/>
                <a:gd name="T56" fmla="*/ 73 w 89"/>
                <a:gd name="T5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89">
                  <a:moveTo>
                    <a:pt x="44" y="89"/>
                  </a:moveTo>
                  <a:cubicBezTo>
                    <a:pt x="20" y="89"/>
                    <a:pt x="0" y="69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9" y="0"/>
                    <a:pt x="89" y="20"/>
                    <a:pt x="89" y="44"/>
                  </a:cubicBezTo>
                  <a:cubicBezTo>
                    <a:pt x="89" y="69"/>
                    <a:pt x="69" y="89"/>
                    <a:pt x="44" y="89"/>
                  </a:cubicBezTo>
                  <a:close/>
                  <a:moveTo>
                    <a:pt x="73" y="42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5" y="14"/>
                    <a:pt x="44" y="14"/>
                  </a:cubicBezTo>
                  <a:cubicBezTo>
                    <a:pt x="44" y="14"/>
                    <a:pt x="43" y="15"/>
                    <a:pt x="42" y="1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37"/>
                    <a:pt x="15" y="38"/>
                    <a:pt x="15" y="4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0"/>
                    <a:pt x="16" y="52"/>
                    <a:pt x="1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3"/>
                    <a:pt x="36" y="64"/>
                    <a:pt x="36" y="65"/>
                  </a:cubicBezTo>
                  <a:cubicBezTo>
                    <a:pt x="36" y="66"/>
                    <a:pt x="36" y="67"/>
                    <a:pt x="37" y="68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4"/>
                    <a:pt x="46" y="74"/>
                    <a:pt x="47" y="73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43"/>
                    <a:pt x="74" y="42"/>
                    <a:pt x="73" y="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603"/>
            <p:cNvSpPr>
              <a:spLocks noEditPoints="1"/>
            </p:cNvSpPr>
            <p:nvPr/>
          </p:nvSpPr>
          <p:spPr bwMode="auto">
            <a:xfrm>
              <a:off x="396000" y="4645096"/>
              <a:ext cx="288032" cy="289696"/>
            </a:xfrm>
            <a:custGeom>
              <a:avLst/>
              <a:gdLst>
                <a:gd name="T0" fmla="*/ 44 w 89"/>
                <a:gd name="T1" fmla="*/ 89 h 89"/>
                <a:gd name="T2" fmla="*/ 0 w 89"/>
                <a:gd name="T3" fmla="*/ 44 h 89"/>
                <a:gd name="T4" fmla="*/ 44 w 89"/>
                <a:gd name="T5" fmla="*/ 0 h 89"/>
                <a:gd name="T6" fmla="*/ 89 w 89"/>
                <a:gd name="T7" fmla="*/ 44 h 89"/>
                <a:gd name="T8" fmla="*/ 44 w 89"/>
                <a:gd name="T9" fmla="*/ 89 h 89"/>
                <a:gd name="T10" fmla="*/ 73 w 89"/>
                <a:gd name="T11" fmla="*/ 42 h 89"/>
                <a:gd name="T12" fmla="*/ 68 w 89"/>
                <a:gd name="T13" fmla="*/ 36 h 89"/>
                <a:gd name="T14" fmla="*/ 47 w 89"/>
                <a:gd name="T15" fmla="*/ 15 h 89"/>
                <a:gd name="T16" fmla="*/ 44 w 89"/>
                <a:gd name="T17" fmla="*/ 14 h 89"/>
                <a:gd name="T18" fmla="*/ 42 w 89"/>
                <a:gd name="T19" fmla="*/ 15 h 89"/>
                <a:gd name="T20" fmla="*/ 37 w 89"/>
                <a:gd name="T21" fmla="*/ 21 h 89"/>
                <a:gd name="T22" fmla="*/ 36 w 89"/>
                <a:gd name="T23" fmla="*/ 23 h 89"/>
                <a:gd name="T24" fmla="*/ 37 w 89"/>
                <a:gd name="T25" fmla="*/ 26 h 89"/>
                <a:gd name="T26" fmla="*/ 48 w 89"/>
                <a:gd name="T27" fmla="*/ 37 h 89"/>
                <a:gd name="T28" fmla="*/ 18 w 89"/>
                <a:gd name="T29" fmla="*/ 37 h 89"/>
                <a:gd name="T30" fmla="*/ 15 w 89"/>
                <a:gd name="T31" fmla="*/ 41 h 89"/>
                <a:gd name="T32" fmla="*/ 15 w 89"/>
                <a:gd name="T33" fmla="*/ 48 h 89"/>
                <a:gd name="T34" fmla="*/ 18 w 89"/>
                <a:gd name="T35" fmla="*/ 52 h 89"/>
                <a:gd name="T36" fmla="*/ 48 w 89"/>
                <a:gd name="T37" fmla="*/ 52 h 89"/>
                <a:gd name="T38" fmla="*/ 37 w 89"/>
                <a:gd name="T39" fmla="*/ 63 h 89"/>
                <a:gd name="T40" fmla="*/ 36 w 89"/>
                <a:gd name="T41" fmla="*/ 65 h 89"/>
                <a:gd name="T42" fmla="*/ 37 w 89"/>
                <a:gd name="T43" fmla="*/ 68 h 89"/>
                <a:gd name="T44" fmla="*/ 42 w 89"/>
                <a:gd name="T45" fmla="*/ 73 h 89"/>
                <a:gd name="T46" fmla="*/ 44 w 89"/>
                <a:gd name="T47" fmla="*/ 74 h 89"/>
                <a:gd name="T48" fmla="*/ 47 w 89"/>
                <a:gd name="T49" fmla="*/ 73 h 89"/>
                <a:gd name="T50" fmla="*/ 68 w 89"/>
                <a:gd name="T51" fmla="*/ 52 h 89"/>
                <a:gd name="T52" fmla="*/ 73 w 89"/>
                <a:gd name="T53" fmla="*/ 47 h 89"/>
                <a:gd name="T54" fmla="*/ 74 w 89"/>
                <a:gd name="T55" fmla="*/ 44 h 89"/>
                <a:gd name="T56" fmla="*/ 73 w 89"/>
                <a:gd name="T5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89">
                  <a:moveTo>
                    <a:pt x="44" y="89"/>
                  </a:moveTo>
                  <a:cubicBezTo>
                    <a:pt x="20" y="89"/>
                    <a:pt x="0" y="69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9" y="0"/>
                    <a:pt x="89" y="20"/>
                    <a:pt x="89" y="44"/>
                  </a:cubicBezTo>
                  <a:cubicBezTo>
                    <a:pt x="89" y="69"/>
                    <a:pt x="69" y="89"/>
                    <a:pt x="44" y="89"/>
                  </a:cubicBezTo>
                  <a:close/>
                  <a:moveTo>
                    <a:pt x="73" y="42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5" y="14"/>
                    <a:pt x="44" y="14"/>
                  </a:cubicBezTo>
                  <a:cubicBezTo>
                    <a:pt x="44" y="14"/>
                    <a:pt x="43" y="15"/>
                    <a:pt x="42" y="1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37"/>
                    <a:pt x="15" y="38"/>
                    <a:pt x="15" y="4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0"/>
                    <a:pt x="16" y="52"/>
                    <a:pt x="1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3"/>
                    <a:pt x="36" y="64"/>
                    <a:pt x="36" y="65"/>
                  </a:cubicBezTo>
                  <a:cubicBezTo>
                    <a:pt x="36" y="66"/>
                    <a:pt x="36" y="67"/>
                    <a:pt x="37" y="68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4"/>
                    <a:pt x="46" y="74"/>
                    <a:pt x="47" y="73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43"/>
                    <a:pt x="74" y="42"/>
                    <a:pt x="73" y="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5112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6"/>
    </mc:Choice>
    <mc:Fallback xmlns="">
      <p:transition spd="slow" advTm="61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4828" r="5739" b="3731"/>
          <a:stretch/>
        </p:blipFill>
        <p:spPr bwMode="auto">
          <a:xfrm>
            <a:off x="5256000" y="1412777"/>
            <a:ext cx="3420000" cy="48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левая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левая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15152" y="204057"/>
            <a:ext cx="45025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Аккредитация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Испытательной </a:t>
            </a:r>
            <a:r>
              <a:rPr lang="ru-RU" sz="2000" b="1" dirty="0" smtClean="0"/>
              <a:t>лаборатории</a:t>
            </a:r>
            <a:endParaRPr lang="ru-RU" sz="20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96064" y="1584000"/>
            <a:ext cx="4752000" cy="3731205"/>
            <a:chOff x="324000" y="1440000"/>
            <a:chExt cx="4752000" cy="373120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0000" y="1440000"/>
              <a:ext cx="4716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/>
                <a:t>Испытательная лаборатория аккредитована </a:t>
              </a:r>
              <a:r>
                <a:rPr lang="ru-RU" sz="1600" b="1" dirty="0"/>
                <a:t>в Авиационном регистре </a:t>
              </a:r>
              <a:r>
                <a:rPr lang="ru-RU" sz="1600" b="1" dirty="0" smtClean="0"/>
                <a:t>МАК</a:t>
              </a:r>
              <a:endParaRPr lang="ru-RU" sz="16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0000" y="2160000"/>
              <a:ext cx="4716000" cy="883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b="1" dirty="0" smtClean="0"/>
                <a:t>Аттестат аккредитации</a:t>
              </a:r>
            </a:p>
            <a:p>
              <a:pPr>
                <a:lnSpc>
                  <a:spcPct val="110000"/>
                </a:lnSpc>
              </a:pPr>
              <a:r>
                <a:rPr lang="ru-RU" sz="1600" dirty="0" smtClean="0"/>
                <a:t>№ ИЛ-135 от «10» апреля 2017 г.</a:t>
              </a:r>
            </a:p>
            <a:p>
              <a:pPr>
                <a:lnSpc>
                  <a:spcPct val="110000"/>
                </a:lnSpc>
              </a:pPr>
              <a:r>
                <a:rPr lang="ru-RU" sz="1600" dirty="0"/>
                <a:t>Д</a:t>
              </a:r>
              <a:r>
                <a:rPr lang="ru-RU" sz="1600" dirty="0" smtClean="0"/>
                <a:t>ействителен до «10» апреля 2022 г.</a:t>
              </a:r>
              <a:endParaRPr lang="ru-RU" sz="1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0000" y="3204000"/>
              <a:ext cx="4716000" cy="1967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600" dirty="0"/>
                <a:t>Наработанный </a:t>
              </a:r>
              <a:r>
                <a:rPr lang="ru-RU" sz="1600" dirty="0" smtClean="0"/>
                <a:t>нами опыт </a:t>
              </a:r>
              <a:r>
                <a:rPr lang="ru-RU" sz="1600" dirty="0"/>
                <a:t>в </a:t>
              </a:r>
              <a:r>
                <a:rPr lang="ru-RU" sz="1600" dirty="0" smtClean="0"/>
                <a:t>области испытаний авиационных материалов и конструкций, </a:t>
              </a:r>
              <a:r>
                <a:rPr lang="ru-RU" sz="1600" dirty="0"/>
                <a:t>в которой к </a:t>
              </a:r>
              <a:r>
                <a:rPr lang="ru-RU" sz="1600" dirty="0" smtClean="0"/>
                <a:t>испытательным лабораториям </a:t>
              </a:r>
              <a:r>
                <a:rPr lang="ru-RU" sz="1600" dirty="0"/>
                <a:t>предъявляются </a:t>
              </a:r>
              <a:r>
                <a:rPr lang="ru-RU" sz="1600" dirty="0" smtClean="0"/>
                <a:t>высокие </a:t>
              </a:r>
              <a:r>
                <a:rPr lang="ru-RU" sz="1600" dirty="0"/>
                <a:t>требования качества, позволяет </a:t>
              </a:r>
              <a:r>
                <a:rPr lang="ru-RU" sz="1600" dirty="0" smtClean="0"/>
                <a:t>нам обеспечивать качество </a:t>
              </a:r>
              <a:r>
                <a:rPr lang="ru-RU" sz="1600" dirty="0"/>
                <a:t>оказываемых услуг для наших клиентов </a:t>
              </a:r>
              <a:r>
                <a:rPr lang="ru-RU" sz="1600" dirty="0" smtClean="0"/>
                <a:t>на высоком уровне </a:t>
              </a:r>
              <a:endParaRPr lang="ru-RU" sz="1600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24000" y="2088000"/>
              <a:ext cx="4752000" cy="0"/>
            </a:xfrm>
            <a:prstGeom prst="line">
              <a:avLst/>
            </a:prstGeom>
            <a:ln w="12700">
              <a:solidFill>
                <a:srgbClr val="178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4000" y="3132000"/>
              <a:ext cx="4752000" cy="0"/>
            </a:xfrm>
            <a:prstGeom prst="line">
              <a:avLst/>
            </a:prstGeom>
            <a:ln w="12700">
              <a:solidFill>
                <a:srgbClr val="178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pPr algn="r"/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5152" y="357945"/>
            <a:ext cx="45025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Компетенции и возможности</a:t>
            </a:r>
            <a:endParaRPr lang="ru-RU" sz="20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60000" y="1412856"/>
            <a:ext cx="8492380" cy="4735448"/>
            <a:chOff x="468000" y="1412856"/>
            <a:chExt cx="8492380" cy="4735448"/>
          </a:xfrm>
        </p:grpSpPr>
        <p:sp>
          <p:nvSpPr>
            <p:cNvPr id="10" name="Овал 9"/>
            <p:cNvSpPr/>
            <p:nvPr/>
          </p:nvSpPr>
          <p:spPr>
            <a:xfrm>
              <a:off x="1511724" y="1819064"/>
              <a:ext cx="6120680" cy="3904448"/>
            </a:xfrm>
            <a:prstGeom prst="ellipse">
              <a:avLst/>
            </a:prstGeom>
            <a:solidFill>
              <a:srgbClr val="178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608000" y="1556792"/>
              <a:ext cx="2700304" cy="792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сертификационных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базисов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изделий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68000" y="3141048"/>
              <a:ext cx="2376000" cy="72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цифровых двойников конструкций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12000" y="3933056"/>
              <a:ext cx="2376000" cy="72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Оптимизация жизненного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цикла конструкции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260000" y="4725144"/>
              <a:ext cx="2556392" cy="72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постоянной телеметрии конструкции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172262" y="5517232"/>
              <a:ext cx="2687406" cy="612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образовательных программ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264000" y="3096000"/>
              <a:ext cx="2376000" cy="612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Неразрушающий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932040" y="5320304"/>
              <a:ext cx="2952328" cy="828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Оптимизация изделий по статической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ресурсной прочности, живучести, весу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796136" y="4464000"/>
              <a:ext cx="2592000" cy="792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материалов,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техпроцессов, конструкции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799560" y="1412856"/>
              <a:ext cx="2748702" cy="72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Полный спектр испытаний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материалов и изделий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368380" y="3780000"/>
              <a:ext cx="2592000" cy="612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 деталей, элементов конструкций на прочность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864000" y="2343072"/>
              <a:ext cx="2376000" cy="72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Проектирование и изготовление стендов для испытаний</a:t>
              </a:r>
            </a:p>
          </p:txBody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3045977" y="2886180"/>
              <a:ext cx="3041091" cy="1806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604708" y="2412000"/>
              <a:ext cx="2567692" cy="612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Проектирование конструкций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pPr algn="r"/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624"/>
          <p:cNvSpPr>
            <a:spLocks noEditPoints="1"/>
          </p:cNvSpPr>
          <p:nvPr/>
        </p:nvSpPr>
        <p:spPr bwMode="auto">
          <a:xfrm>
            <a:off x="4011059" y="3350755"/>
            <a:ext cx="894925" cy="841066"/>
          </a:xfrm>
          <a:custGeom>
            <a:avLst/>
            <a:gdLst>
              <a:gd name="T0" fmla="*/ 19 w 111"/>
              <a:gd name="T1" fmla="*/ 59 h 104"/>
              <a:gd name="T2" fmla="*/ 11 w 111"/>
              <a:gd name="T3" fmla="*/ 59 h 104"/>
              <a:gd name="T4" fmla="*/ 0 w 111"/>
              <a:gd name="T5" fmla="*/ 50 h 104"/>
              <a:gd name="T6" fmla="*/ 7 w 111"/>
              <a:gd name="T7" fmla="*/ 30 h 104"/>
              <a:gd name="T8" fmla="*/ 22 w 111"/>
              <a:gd name="T9" fmla="*/ 35 h 104"/>
              <a:gd name="T10" fmla="*/ 30 w 111"/>
              <a:gd name="T11" fmla="*/ 33 h 104"/>
              <a:gd name="T12" fmla="*/ 29 w 111"/>
              <a:gd name="T13" fmla="*/ 37 h 104"/>
              <a:gd name="T14" fmla="*/ 34 w 111"/>
              <a:gd name="T15" fmla="*/ 52 h 104"/>
              <a:gd name="T16" fmla="*/ 19 w 111"/>
              <a:gd name="T17" fmla="*/ 59 h 104"/>
              <a:gd name="T18" fmla="*/ 22 w 111"/>
              <a:gd name="T19" fmla="*/ 30 h 104"/>
              <a:gd name="T20" fmla="*/ 7 w 111"/>
              <a:gd name="T21" fmla="*/ 15 h 104"/>
              <a:gd name="T22" fmla="*/ 22 w 111"/>
              <a:gd name="T23" fmla="*/ 0 h 104"/>
              <a:gd name="T24" fmla="*/ 37 w 111"/>
              <a:gd name="T25" fmla="*/ 15 h 104"/>
              <a:gd name="T26" fmla="*/ 22 w 111"/>
              <a:gd name="T27" fmla="*/ 30 h 104"/>
              <a:gd name="T28" fmla="*/ 81 w 111"/>
              <a:gd name="T29" fmla="*/ 104 h 104"/>
              <a:gd name="T30" fmla="*/ 30 w 111"/>
              <a:gd name="T31" fmla="*/ 104 h 104"/>
              <a:gd name="T32" fmla="*/ 15 w 111"/>
              <a:gd name="T33" fmla="*/ 89 h 104"/>
              <a:gd name="T34" fmla="*/ 35 w 111"/>
              <a:gd name="T35" fmla="*/ 56 h 104"/>
              <a:gd name="T36" fmla="*/ 55 w 111"/>
              <a:gd name="T37" fmla="*/ 64 h 104"/>
              <a:gd name="T38" fmla="*/ 76 w 111"/>
              <a:gd name="T39" fmla="*/ 56 h 104"/>
              <a:gd name="T40" fmla="*/ 96 w 111"/>
              <a:gd name="T41" fmla="*/ 89 h 104"/>
              <a:gd name="T42" fmla="*/ 81 w 111"/>
              <a:gd name="T43" fmla="*/ 104 h 104"/>
              <a:gd name="T44" fmla="*/ 55 w 111"/>
              <a:gd name="T45" fmla="*/ 59 h 104"/>
              <a:gd name="T46" fmla="*/ 33 w 111"/>
              <a:gd name="T47" fmla="*/ 37 h 104"/>
              <a:gd name="T48" fmla="*/ 55 w 111"/>
              <a:gd name="T49" fmla="*/ 15 h 104"/>
              <a:gd name="T50" fmla="*/ 78 w 111"/>
              <a:gd name="T51" fmla="*/ 37 h 104"/>
              <a:gd name="T52" fmla="*/ 55 w 111"/>
              <a:gd name="T53" fmla="*/ 59 h 104"/>
              <a:gd name="T54" fmla="*/ 89 w 111"/>
              <a:gd name="T55" fmla="*/ 30 h 104"/>
              <a:gd name="T56" fmla="*/ 74 w 111"/>
              <a:gd name="T57" fmla="*/ 15 h 104"/>
              <a:gd name="T58" fmla="*/ 89 w 111"/>
              <a:gd name="T59" fmla="*/ 0 h 104"/>
              <a:gd name="T60" fmla="*/ 104 w 111"/>
              <a:gd name="T61" fmla="*/ 15 h 104"/>
              <a:gd name="T62" fmla="*/ 89 w 111"/>
              <a:gd name="T63" fmla="*/ 30 h 104"/>
              <a:gd name="T64" fmla="*/ 100 w 111"/>
              <a:gd name="T65" fmla="*/ 59 h 104"/>
              <a:gd name="T66" fmla="*/ 92 w 111"/>
              <a:gd name="T67" fmla="*/ 59 h 104"/>
              <a:gd name="T68" fmla="*/ 77 w 111"/>
              <a:gd name="T69" fmla="*/ 52 h 104"/>
              <a:gd name="T70" fmla="*/ 81 w 111"/>
              <a:gd name="T71" fmla="*/ 37 h 104"/>
              <a:gd name="T72" fmla="*/ 81 w 111"/>
              <a:gd name="T73" fmla="*/ 33 h 104"/>
              <a:gd name="T74" fmla="*/ 89 w 111"/>
              <a:gd name="T75" fmla="*/ 35 h 104"/>
              <a:gd name="T76" fmla="*/ 104 w 111"/>
              <a:gd name="T77" fmla="*/ 30 h 104"/>
              <a:gd name="T78" fmla="*/ 111 w 111"/>
              <a:gd name="T79" fmla="*/ 50 h 104"/>
              <a:gd name="T80" fmla="*/ 100 w 111"/>
              <a:gd name="T81" fmla="*/ 5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" h="104">
                <a:moveTo>
                  <a:pt x="19" y="59"/>
                </a:moveTo>
                <a:cubicBezTo>
                  <a:pt x="11" y="59"/>
                  <a:pt x="11" y="59"/>
                  <a:pt x="11" y="59"/>
                </a:cubicBezTo>
                <a:cubicBezTo>
                  <a:pt x="5" y="59"/>
                  <a:pt x="0" y="57"/>
                  <a:pt x="0" y="50"/>
                </a:cubicBezTo>
                <a:cubicBezTo>
                  <a:pt x="0" y="46"/>
                  <a:pt x="0" y="30"/>
                  <a:pt x="7" y="30"/>
                </a:cubicBezTo>
                <a:cubicBezTo>
                  <a:pt x="8" y="30"/>
                  <a:pt x="14" y="35"/>
                  <a:pt x="22" y="35"/>
                </a:cubicBezTo>
                <a:cubicBezTo>
                  <a:pt x="25" y="35"/>
                  <a:pt x="27" y="34"/>
                  <a:pt x="30" y="33"/>
                </a:cubicBezTo>
                <a:cubicBezTo>
                  <a:pt x="30" y="35"/>
                  <a:pt x="29" y="36"/>
                  <a:pt x="29" y="37"/>
                </a:cubicBezTo>
                <a:cubicBezTo>
                  <a:pt x="29" y="42"/>
                  <a:pt x="31" y="48"/>
                  <a:pt x="34" y="52"/>
                </a:cubicBezTo>
                <a:cubicBezTo>
                  <a:pt x="28" y="52"/>
                  <a:pt x="23" y="55"/>
                  <a:pt x="19" y="59"/>
                </a:cubicBezTo>
                <a:close/>
                <a:moveTo>
                  <a:pt x="22" y="30"/>
                </a:moveTo>
                <a:cubicBezTo>
                  <a:pt x="14" y="30"/>
                  <a:pt x="7" y="23"/>
                  <a:pt x="7" y="15"/>
                </a:cubicBezTo>
                <a:cubicBezTo>
                  <a:pt x="7" y="7"/>
                  <a:pt x="14" y="0"/>
                  <a:pt x="22" y="0"/>
                </a:cubicBezTo>
                <a:cubicBezTo>
                  <a:pt x="30" y="0"/>
                  <a:pt x="37" y="7"/>
                  <a:pt x="37" y="15"/>
                </a:cubicBezTo>
                <a:cubicBezTo>
                  <a:pt x="37" y="23"/>
                  <a:pt x="30" y="30"/>
                  <a:pt x="22" y="30"/>
                </a:cubicBezTo>
                <a:close/>
                <a:moveTo>
                  <a:pt x="81" y="104"/>
                </a:moveTo>
                <a:cubicBezTo>
                  <a:pt x="30" y="104"/>
                  <a:pt x="30" y="104"/>
                  <a:pt x="30" y="104"/>
                </a:cubicBezTo>
                <a:cubicBezTo>
                  <a:pt x="21" y="104"/>
                  <a:pt x="15" y="98"/>
                  <a:pt x="15" y="89"/>
                </a:cubicBezTo>
                <a:cubicBezTo>
                  <a:pt x="15" y="76"/>
                  <a:pt x="18" y="56"/>
                  <a:pt x="35" y="56"/>
                </a:cubicBezTo>
                <a:cubicBezTo>
                  <a:pt x="37" y="56"/>
                  <a:pt x="44" y="64"/>
                  <a:pt x="55" y="64"/>
                </a:cubicBezTo>
                <a:cubicBezTo>
                  <a:pt x="67" y="64"/>
                  <a:pt x="74" y="56"/>
                  <a:pt x="76" y="56"/>
                </a:cubicBezTo>
                <a:cubicBezTo>
                  <a:pt x="93" y="56"/>
                  <a:pt x="96" y="76"/>
                  <a:pt x="96" y="89"/>
                </a:cubicBezTo>
                <a:cubicBezTo>
                  <a:pt x="96" y="98"/>
                  <a:pt x="90" y="104"/>
                  <a:pt x="81" y="104"/>
                </a:cubicBezTo>
                <a:close/>
                <a:moveTo>
                  <a:pt x="55" y="59"/>
                </a:moveTo>
                <a:cubicBezTo>
                  <a:pt x="43" y="59"/>
                  <a:pt x="33" y="49"/>
                  <a:pt x="33" y="37"/>
                </a:cubicBezTo>
                <a:cubicBezTo>
                  <a:pt x="33" y="25"/>
                  <a:pt x="43" y="15"/>
                  <a:pt x="55" y="15"/>
                </a:cubicBezTo>
                <a:cubicBezTo>
                  <a:pt x="68" y="15"/>
                  <a:pt x="78" y="25"/>
                  <a:pt x="78" y="37"/>
                </a:cubicBezTo>
                <a:cubicBezTo>
                  <a:pt x="78" y="49"/>
                  <a:pt x="68" y="59"/>
                  <a:pt x="55" y="59"/>
                </a:cubicBezTo>
                <a:close/>
                <a:moveTo>
                  <a:pt x="89" y="30"/>
                </a:moveTo>
                <a:cubicBezTo>
                  <a:pt x="81" y="30"/>
                  <a:pt x="74" y="23"/>
                  <a:pt x="74" y="15"/>
                </a:cubicBezTo>
                <a:cubicBezTo>
                  <a:pt x="74" y="7"/>
                  <a:pt x="81" y="0"/>
                  <a:pt x="89" y="0"/>
                </a:cubicBezTo>
                <a:cubicBezTo>
                  <a:pt x="97" y="0"/>
                  <a:pt x="104" y="7"/>
                  <a:pt x="104" y="15"/>
                </a:cubicBezTo>
                <a:cubicBezTo>
                  <a:pt x="104" y="23"/>
                  <a:pt x="97" y="30"/>
                  <a:pt x="89" y="30"/>
                </a:cubicBezTo>
                <a:close/>
                <a:moveTo>
                  <a:pt x="100" y="59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55"/>
                  <a:pt x="83" y="52"/>
                  <a:pt x="77" y="52"/>
                </a:cubicBezTo>
                <a:cubicBezTo>
                  <a:pt x="80" y="48"/>
                  <a:pt x="81" y="42"/>
                  <a:pt x="81" y="37"/>
                </a:cubicBezTo>
                <a:cubicBezTo>
                  <a:pt x="81" y="36"/>
                  <a:pt x="81" y="35"/>
                  <a:pt x="81" y="33"/>
                </a:cubicBezTo>
                <a:cubicBezTo>
                  <a:pt x="84" y="34"/>
                  <a:pt x="86" y="35"/>
                  <a:pt x="89" y="35"/>
                </a:cubicBezTo>
                <a:cubicBezTo>
                  <a:pt x="97" y="35"/>
                  <a:pt x="103" y="30"/>
                  <a:pt x="104" y="30"/>
                </a:cubicBezTo>
                <a:cubicBezTo>
                  <a:pt x="111" y="30"/>
                  <a:pt x="111" y="46"/>
                  <a:pt x="111" y="50"/>
                </a:cubicBezTo>
                <a:cubicBezTo>
                  <a:pt x="111" y="57"/>
                  <a:pt x="106" y="59"/>
                  <a:pt x="100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26128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7"/>
    </mc:Choice>
    <mc:Fallback xmlns="">
      <p:transition spd="slow" advTm="608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15152" y="357945"/>
            <a:ext cx="45025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Цифровой двойник конструкции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504000" y="2269641"/>
            <a:ext cx="8244464" cy="3751799"/>
            <a:chOff x="504000" y="1692000"/>
            <a:chExt cx="8244464" cy="3751799"/>
          </a:xfrm>
        </p:grpSpPr>
        <p:sp>
          <p:nvSpPr>
            <p:cNvPr id="5" name="Freeform 4"/>
            <p:cNvSpPr/>
            <p:nvPr/>
          </p:nvSpPr>
          <p:spPr>
            <a:xfrm>
              <a:off x="504000" y="3204814"/>
              <a:ext cx="2628000" cy="864000"/>
            </a:xfrm>
            <a:custGeom>
              <a:avLst/>
              <a:gdLst>
                <a:gd name="connsiteX0" fmla="*/ 0 w 2896195"/>
                <a:gd name="connsiteY0" fmla="*/ 313761 h 1882526"/>
                <a:gd name="connsiteX1" fmla="*/ 313761 w 2896195"/>
                <a:gd name="connsiteY1" fmla="*/ 0 h 1882526"/>
                <a:gd name="connsiteX2" fmla="*/ 2582434 w 2896195"/>
                <a:gd name="connsiteY2" fmla="*/ 0 h 1882526"/>
                <a:gd name="connsiteX3" fmla="*/ 2896195 w 2896195"/>
                <a:gd name="connsiteY3" fmla="*/ 313761 h 1882526"/>
                <a:gd name="connsiteX4" fmla="*/ 2896195 w 2896195"/>
                <a:gd name="connsiteY4" fmla="*/ 1568765 h 1882526"/>
                <a:gd name="connsiteX5" fmla="*/ 2582434 w 2896195"/>
                <a:gd name="connsiteY5" fmla="*/ 1882526 h 1882526"/>
                <a:gd name="connsiteX6" fmla="*/ 313761 w 2896195"/>
                <a:gd name="connsiteY6" fmla="*/ 1882526 h 1882526"/>
                <a:gd name="connsiteX7" fmla="*/ 0 w 2896195"/>
                <a:gd name="connsiteY7" fmla="*/ 1568765 h 1882526"/>
                <a:gd name="connsiteX8" fmla="*/ 0 w 2896195"/>
                <a:gd name="connsiteY8" fmla="*/ 313761 h 188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195" h="1882526">
                  <a:moveTo>
                    <a:pt x="0" y="313761"/>
                  </a:moveTo>
                  <a:cubicBezTo>
                    <a:pt x="0" y="140476"/>
                    <a:pt x="140476" y="0"/>
                    <a:pt x="313761" y="0"/>
                  </a:cubicBezTo>
                  <a:lnTo>
                    <a:pt x="2582434" y="0"/>
                  </a:lnTo>
                  <a:cubicBezTo>
                    <a:pt x="2755719" y="0"/>
                    <a:pt x="2896195" y="140476"/>
                    <a:pt x="2896195" y="313761"/>
                  </a:cubicBezTo>
                  <a:lnTo>
                    <a:pt x="2896195" y="1568765"/>
                  </a:lnTo>
                  <a:cubicBezTo>
                    <a:pt x="2896195" y="1742050"/>
                    <a:pt x="2755719" y="1882526"/>
                    <a:pt x="2582434" y="1882526"/>
                  </a:cubicBezTo>
                  <a:lnTo>
                    <a:pt x="313761" y="1882526"/>
                  </a:lnTo>
                  <a:cubicBezTo>
                    <a:pt x="140476" y="1882526"/>
                    <a:pt x="0" y="1742050"/>
                    <a:pt x="0" y="1568765"/>
                  </a:cubicBezTo>
                  <a:lnTo>
                    <a:pt x="0" y="313761"/>
                  </a:lnTo>
                  <a:close/>
                </a:path>
              </a:pathLst>
            </a:custGeom>
            <a:solidFill>
              <a:srgbClr val="178679"/>
            </a:solidFill>
            <a:ln w="12700">
              <a:solidFill>
                <a:srgbClr val="17867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337" tIns="183337" rIns="183337" bIns="1833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Цифровой двойник конструкции</a:t>
              </a:r>
              <a:endPara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012000" y="3204814"/>
              <a:ext cx="2628000" cy="864000"/>
            </a:xfrm>
            <a:custGeom>
              <a:avLst/>
              <a:gdLst>
                <a:gd name="connsiteX0" fmla="*/ 0 w 2896195"/>
                <a:gd name="connsiteY0" fmla="*/ 313761 h 1882526"/>
                <a:gd name="connsiteX1" fmla="*/ 313761 w 2896195"/>
                <a:gd name="connsiteY1" fmla="*/ 0 h 1882526"/>
                <a:gd name="connsiteX2" fmla="*/ 2582434 w 2896195"/>
                <a:gd name="connsiteY2" fmla="*/ 0 h 1882526"/>
                <a:gd name="connsiteX3" fmla="*/ 2896195 w 2896195"/>
                <a:gd name="connsiteY3" fmla="*/ 313761 h 1882526"/>
                <a:gd name="connsiteX4" fmla="*/ 2896195 w 2896195"/>
                <a:gd name="connsiteY4" fmla="*/ 1568765 h 1882526"/>
                <a:gd name="connsiteX5" fmla="*/ 2582434 w 2896195"/>
                <a:gd name="connsiteY5" fmla="*/ 1882526 h 1882526"/>
                <a:gd name="connsiteX6" fmla="*/ 313761 w 2896195"/>
                <a:gd name="connsiteY6" fmla="*/ 1882526 h 1882526"/>
                <a:gd name="connsiteX7" fmla="*/ 0 w 2896195"/>
                <a:gd name="connsiteY7" fmla="*/ 1568765 h 1882526"/>
                <a:gd name="connsiteX8" fmla="*/ 0 w 2896195"/>
                <a:gd name="connsiteY8" fmla="*/ 313761 h 188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195" h="1882526">
                  <a:moveTo>
                    <a:pt x="0" y="313761"/>
                  </a:moveTo>
                  <a:cubicBezTo>
                    <a:pt x="0" y="140476"/>
                    <a:pt x="140476" y="0"/>
                    <a:pt x="313761" y="0"/>
                  </a:cubicBezTo>
                  <a:lnTo>
                    <a:pt x="2582434" y="0"/>
                  </a:lnTo>
                  <a:cubicBezTo>
                    <a:pt x="2755719" y="0"/>
                    <a:pt x="2896195" y="140476"/>
                    <a:pt x="2896195" y="313761"/>
                  </a:cubicBezTo>
                  <a:lnTo>
                    <a:pt x="2896195" y="1568765"/>
                  </a:lnTo>
                  <a:cubicBezTo>
                    <a:pt x="2896195" y="1742050"/>
                    <a:pt x="2755719" y="1882526"/>
                    <a:pt x="2582434" y="1882526"/>
                  </a:cubicBezTo>
                  <a:lnTo>
                    <a:pt x="313761" y="1882526"/>
                  </a:lnTo>
                  <a:cubicBezTo>
                    <a:pt x="140476" y="1882526"/>
                    <a:pt x="0" y="1742050"/>
                    <a:pt x="0" y="1568765"/>
                  </a:cubicBezTo>
                  <a:lnTo>
                    <a:pt x="0" y="313761"/>
                  </a:lnTo>
                  <a:close/>
                </a:path>
              </a:pathLst>
            </a:custGeom>
            <a:solidFill>
              <a:srgbClr val="178679"/>
            </a:solidFill>
            <a:ln w="12700">
              <a:solidFill>
                <a:srgbClr val="1C7E6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337" tIns="183337" rIns="183337" bIns="1833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Реальная конструкция</a:t>
              </a:r>
              <a:endPara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9832" y="4551247"/>
              <a:ext cx="568863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Анализ коррозии, усталости, дефектов и повреждений</a:t>
              </a:r>
            </a:p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Расчет остаточной прочности, остаточного ресурса</a:t>
              </a:r>
            </a:p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Планирование осмотров, расчет ремонтов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9832" y="1692000"/>
              <a:ext cx="5688632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Проектная и научно-техническая документация</a:t>
              </a:r>
            </a:p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Опыт аналогичных конструкций</a:t>
              </a:r>
            </a:p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Неразрушающий контроль, периодические осмотры</a:t>
              </a:r>
            </a:p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Телеметрия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365952" y="1987263"/>
              <a:ext cx="2412096" cy="3312368"/>
              <a:chOff x="6173952" y="1987263"/>
              <a:chExt cx="2412096" cy="3312368"/>
            </a:xfrm>
          </p:grpSpPr>
          <p:sp>
            <p:nvSpPr>
              <p:cNvPr id="12" name="Дуга 11"/>
              <p:cNvSpPr/>
              <p:nvPr/>
            </p:nvSpPr>
            <p:spPr>
              <a:xfrm>
                <a:off x="6173952" y="2887535"/>
                <a:ext cx="2412096" cy="2412096"/>
              </a:xfrm>
              <a:prstGeom prst="arc">
                <a:avLst>
                  <a:gd name="adj1" fmla="val 13011941"/>
                  <a:gd name="adj2" fmla="val 19392953"/>
                </a:avLst>
              </a:prstGeom>
              <a:ln w="12700">
                <a:solidFill>
                  <a:srgbClr val="178679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Дуга 21"/>
              <p:cNvSpPr/>
              <p:nvPr/>
            </p:nvSpPr>
            <p:spPr>
              <a:xfrm rot="10800000">
                <a:off x="6173952" y="1987263"/>
                <a:ext cx="2412096" cy="2412096"/>
              </a:xfrm>
              <a:prstGeom prst="arc">
                <a:avLst>
                  <a:gd name="adj1" fmla="val 13011941"/>
                  <a:gd name="adj2" fmla="val 19392953"/>
                </a:avLst>
              </a:prstGeom>
              <a:ln w="12700">
                <a:solidFill>
                  <a:srgbClr val="178679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760912" y="3467537"/>
              <a:ext cx="1622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Потоки данных</a:t>
              </a:r>
              <a:endParaRPr lang="ru-RU" sz="1600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395999" y="1549641"/>
            <a:ext cx="8352000" cy="0"/>
          </a:xfrm>
          <a:prstGeom prst="line">
            <a:avLst/>
          </a:prstGeom>
          <a:ln w="12700">
            <a:solidFill>
              <a:srgbClr val="17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6000" y="2125641"/>
            <a:ext cx="8352000" cy="0"/>
          </a:xfrm>
          <a:prstGeom prst="line">
            <a:avLst/>
          </a:prstGeom>
          <a:ln w="12700">
            <a:solidFill>
              <a:srgbClr val="17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95999" y="1657641"/>
            <a:ext cx="835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Цифровой двойник, </a:t>
            </a:r>
            <a:r>
              <a:rPr lang="ru-RU" sz="1600" b="1" dirty="0" smtClean="0"/>
              <a:t>обслуживающий </a:t>
            </a:r>
            <a:r>
              <a:rPr lang="ru-RU" sz="1600" b="1" dirty="0"/>
              <a:t>полный цикл жизни конструкции </a:t>
            </a:r>
          </a:p>
        </p:txBody>
      </p:sp>
      <p:sp>
        <p:nvSpPr>
          <p:cNvPr id="15360" name="Скругленный прямоугольник 15359"/>
          <p:cNvSpPr/>
          <p:nvPr/>
        </p:nvSpPr>
        <p:spPr>
          <a:xfrm>
            <a:off x="504000" y="2486455"/>
            <a:ext cx="2195792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78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3Д Модель конструкции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4000" y="3134455"/>
            <a:ext cx="2195792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78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физические процессов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4000" y="4646455"/>
            <a:ext cx="2195792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78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и алгоритмы расчета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4000" y="5294455"/>
            <a:ext cx="2195792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78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неразрушающего контроля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pPr algn="r"/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702"/>
          <p:cNvSpPr>
            <a:spLocks noEditPoints="1"/>
          </p:cNvSpPr>
          <p:nvPr/>
        </p:nvSpPr>
        <p:spPr bwMode="auto">
          <a:xfrm>
            <a:off x="7956883" y="3454581"/>
            <a:ext cx="587423" cy="590597"/>
          </a:xfrm>
          <a:custGeom>
            <a:avLst/>
            <a:gdLst>
              <a:gd name="T0" fmla="*/ 76 w 95"/>
              <a:gd name="T1" fmla="*/ 48 h 95"/>
              <a:gd name="T2" fmla="*/ 65 w 95"/>
              <a:gd name="T3" fmla="*/ 58 h 95"/>
              <a:gd name="T4" fmla="*/ 64 w 95"/>
              <a:gd name="T5" fmla="*/ 80 h 95"/>
              <a:gd name="T6" fmla="*/ 63 w 95"/>
              <a:gd name="T7" fmla="*/ 81 h 95"/>
              <a:gd name="T8" fmla="*/ 40 w 95"/>
              <a:gd name="T9" fmla="*/ 94 h 95"/>
              <a:gd name="T10" fmla="*/ 40 w 95"/>
              <a:gd name="T11" fmla="*/ 95 h 95"/>
              <a:gd name="T12" fmla="*/ 38 w 95"/>
              <a:gd name="T13" fmla="*/ 94 h 95"/>
              <a:gd name="T14" fmla="*/ 34 w 95"/>
              <a:gd name="T15" fmla="*/ 90 h 95"/>
              <a:gd name="T16" fmla="*/ 34 w 95"/>
              <a:gd name="T17" fmla="*/ 88 h 95"/>
              <a:gd name="T18" fmla="*/ 39 w 95"/>
              <a:gd name="T19" fmla="*/ 72 h 95"/>
              <a:gd name="T20" fmla="*/ 23 w 95"/>
              <a:gd name="T21" fmla="*/ 56 h 95"/>
              <a:gd name="T22" fmla="*/ 7 w 95"/>
              <a:gd name="T23" fmla="*/ 61 h 95"/>
              <a:gd name="T24" fmla="*/ 6 w 95"/>
              <a:gd name="T25" fmla="*/ 61 h 95"/>
              <a:gd name="T26" fmla="*/ 5 w 95"/>
              <a:gd name="T27" fmla="*/ 61 h 95"/>
              <a:gd name="T28" fmla="*/ 1 w 95"/>
              <a:gd name="T29" fmla="*/ 57 h 95"/>
              <a:gd name="T30" fmla="*/ 1 w 95"/>
              <a:gd name="T31" fmla="*/ 55 h 95"/>
              <a:gd name="T32" fmla="*/ 14 w 95"/>
              <a:gd name="T33" fmla="*/ 32 h 95"/>
              <a:gd name="T34" fmla="*/ 15 w 95"/>
              <a:gd name="T35" fmla="*/ 31 h 95"/>
              <a:gd name="T36" fmla="*/ 37 w 95"/>
              <a:gd name="T37" fmla="*/ 30 h 95"/>
              <a:gd name="T38" fmla="*/ 47 w 95"/>
              <a:gd name="T39" fmla="*/ 19 h 95"/>
              <a:gd name="T40" fmla="*/ 93 w 95"/>
              <a:gd name="T41" fmla="*/ 0 h 95"/>
              <a:gd name="T42" fmla="*/ 95 w 95"/>
              <a:gd name="T43" fmla="*/ 2 h 95"/>
              <a:gd name="T44" fmla="*/ 76 w 95"/>
              <a:gd name="T45" fmla="*/ 48 h 95"/>
              <a:gd name="T46" fmla="*/ 77 w 95"/>
              <a:gd name="T47" fmla="*/ 13 h 95"/>
              <a:gd name="T48" fmla="*/ 71 w 95"/>
              <a:gd name="T49" fmla="*/ 18 h 95"/>
              <a:gd name="T50" fmla="*/ 77 w 95"/>
              <a:gd name="T51" fmla="*/ 24 h 95"/>
              <a:gd name="T52" fmla="*/ 82 w 95"/>
              <a:gd name="T53" fmla="*/ 18 h 95"/>
              <a:gd name="T54" fmla="*/ 77 w 95"/>
              <a:gd name="T55" fmla="*/ 1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5" h="95">
                <a:moveTo>
                  <a:pt x="76" y="48"/>
                </a:moveTo>
                <a:cubicBezTo>
                  <a:pt x="73" y="51"/>
                  <a:pt x="69" y="54"/>
                  <a:pt x="65" y="58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3" y="81"/>
                  <a:pt x="63" y="81"/>
                </a:cubicBezTo>
                <a:cubicBezTo>
                  <a:pt x="40" y="94"/>
                  <a:pt x="40" y="94"/>
                  <a:pt x="40" y="94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9" y="94"/>
                  <a:pt x="38" y="94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89"/>
                  <a:pt x="34" y="88"/>
                </a:cubicBezTo>
                <a:cubicBezTo>
                  <a:pt x="39" y="72"/>
                  <a:pt x="39" y="72"/>
                  <a:pt x="39" y="72"/>
                </a:cubicBezTo>
                <a:cubicBezTo>
                  <a:pt x="23" y="56"/>
                  <a:pt x="23" y="56"/>
                  <a:pt x="23" y="56"/>
                </a:cubicBezTo>
                <a:cubicBezTo>
                  <a:pt x="7" y="61"/>
                  <a:pt x="7" y="61"/>
                  <a:pt x="7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5" y="61"/>
                  <a:pt x="5" y="61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6"/>
                  <a:pt x="0" y="55"/>
                  <a:pt x="1" y="55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1"/>
                  <a:pt x="15" y="31"/>
                </a:cubicBezTo>
                <a:cubicBezTo>
                  <a:pt x="37" y="30"/>
                  <a:pt x="37" y="30"/>
                  <a:pt x="37" y="30"/>
                </a:cubicBezTo>
                <a:cubicBezTo>
                  <a:pt x="41" y="26"/>
                  <a:pt x="44" y="22"/>
                  <a:pt x="47" y="19"/>
                </a:cubicBezTo>
                <a:cubicBezTo>
                  <a:pt x="62" y="4"/>
                  <a:pt x="73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1"/>
                  <a:pt x="90" y="34"/>
                  <a:pt x="76" y="48"/>
                </a:cubicBezTo>
                <a:close/>
                <a:moveTo>
                  <a:pt x="77" y="13"/>
                </a:moveTo>
                <a:cubicBezTo>
                  <a:pt x="74" y="13"/>
                  <a:pt x="71" y="15"/>
                  <a:pt x="71" y="18"/>
                </a:cubicBezTo>
                <a:cubicBezTo>
                  <a:pt x="71" y="21"/>
                  <a:pt x="74" y="24"/>
                  <a:pt x="77" y="24"/>
                </a:cubicBezTo>
                <a:cubicBezTo>
                  <a:pt x="80" y="24"/>
                  <a:pt x="82" y="21"/>
                  <a:pt x="82" y="18"/>
                </a:cubicBezTo>
                <a:cubicBezTo>
                  <a:pt x="82" y="15"/>
                  <a:pt x="80" y="13"/>
                  <a:pt x="77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9909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3"/>
    </mc:Choice>
    <mc:Fallback xmlns="">
      <p:transition spd="slow" advTm="526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2204864"/>
            <a:ext cx="3672408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b="1" dirty="0" smtClean="0"/>
              <a:t>Генеральный директор: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Антон Рязанцев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+7 (913) 377-79-37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ryazantsev.ae@ikcto.ru</a:t>
            </a:r>
          </a:p>
          <a:p>
            <a:pPr>
              <a:spcAft>
                <a:spcPts val="200"/>
              </a:spcAft>
            </a:pPr>
            <a:endParaRPr lang="ru-RU" sz="1400" dirty="0" smtClean="0"/>
          </a:p>
          <a:p>
            <a:pPr>
              <a:spcAft>
                <a:spcPts val="200"/>
              </a:spcAft>
            </a:pPr>
            <a:r>
              <a:rPr lang="ru-RU" sz="1400" b="1" dirty="0" smtClean="0"/>
              <a:t>Исполнительный директор: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Николай </a:t>
            </a:r>
            <a:r>
              <a:rPr lang="ru-RU" sz="1400" dirty="0" err="1" smtClean="0"/>
              <a:t>Кутаев</a:t>
            </a:r>
            <a:endParaRPr lang="ru-RU" sz="1400" dirty="0" smtClean="0"/>
          </a:p>
          <a:p>
            <a:pPr>
              <a:spcAft>
                <a:spcPts val="200"/>
              </a:spcAft>
            </a:pPr>
            <a:r>
              <a:rPr lang="ru-RU" sz="1400" dirty="0" smtClean="0"/>
              <a:t>+7 (923) 131-57-22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kutaev.nv@ikcto.ru</a:t>
            </a:r>
            <a:endParaRPr lang="ru-RU" sz="1400" dirty="0" smtClean="0"/>
          </a:p>
          <a:p>
            <a:pPr>
              <a:spcAft>
                <a:spcPts val="200"/>
              </a:spcAft>
            </a:pPr>
            <a:endParaRPr lang="ru-RU" sz="1400" dirty="0"/>
          </a:p>
          <a:p>
            <a:pPr>
              <a:spcAft>
                <a:spcPts val="200"/>
              </a:spcAft>
            </a:pPr>
            <a:r>
              <a:rPr lang="ru-RU" sz="1400" b="1" dirty="0" smtClean="0"/>
              <a:t>Зав. испытательной лабораторией</a:t>
            </a:r>
            <a:r>
              <a:rPr lang="ru-RU" sz="1400" dirty="0" smtClean="0"/>
              <a:t>: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Иванов Алексей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+7 (960) 790-58-89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ivanov.aa@ikcto.ru</a:t>
            </a:r>
            <a:endParaRPr lang="en-US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8000" y="2204864"/>
            <a:ext cx="4092146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b="1" dirty="0" smtClean="0"/>
              <a:t>ООО «ИК ЦТО»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630090, г. Новосибирск, ул. Инженерная, д. 20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+7 (383) 344-94-03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info@ikcto.ru</a:t>
            </a:r>
            <a:endParaRPr lang="ru-RU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5152" y="357945"/>
            <a:ext cx="45025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Контакты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803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307</Words>
  <Application>Microsoft Office PowerPoint</Application>
  <PresentationFormat>Экран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Пользователь Windows</cp:lastModifiedBy>
  <cp:revision>251</cp:revision>
  <dcterms:created xsi:type="dcterms:W3CDTF">2016-06-03T07:27:45Z</dcterms:created>
  <dcterms:modified xsi:type="dcterms:W3CDTF">2019-11-06T06:37:04Z</dcterms:modified>
</cp:coreProperties>
</file>