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1" r:id="rId3"/>
    <p:sldId id="309" r:id="rId4"/>
    <p:sldId id="310" r:id="rId5"/>
    <p:sldId id="308" r:id="rId6"/>
    <p:sldId id="307" r:id="rId7"/>
    <p:sldId id="268" r:id="rId8"/>
    <p:sldId id="30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679"/>
    <a:srgbClr val="ADF1E9"/>
    <a:srgbClr val="54E2D1"/>
    <a:srgbClr val="1FB3A1"/>
    <a:srgbClr val="1A9A8B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9" autoAdjust="0"/>
    <p:restoredTop sz="96010" autoAdjust="0"/>
  </p:normalViewPr>
  <p:slideViewPr>
    <p:cSldViewPr>
      <p:cViewPr varScale="1">
        <p:scale>
          <a:sx n="85" d="100"/>
          <a:sy n="85" d="100"/>
        </p:scale>
        <p:origin x="-151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389CF-D73E-42AE-8324-0E2DFF628356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62BB8-1EA5-4BF0-9406-066C74525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7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3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2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0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8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0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8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7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8C27-D8B4-44A5-8AC1-75E4CAACA67A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53BD-B0AF-4165-BF95-F1E355A9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20374" r="17214" b="624"/>
          <a:stretch/>
        </p:blipFill>
        <p:spPr bwMode="auto">
          <a:xfrm>
            <a:off x="504032" y="1124744"/>
            <a:ext cx="6300216" cy="53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7" b="82959"/>
          <a:stretch/>
        </p:blipFill>
        <p:spPr bwMode="auto">
          <a:xfrm>
            <a:off x="4067944" y="480120"/>
            <a:ext cx="4515681" cy="11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" descr="2016-06-08 14-56-16.JPG"/>
          <p:cNvPicPr>
            <a:picLocks noChangeAspect="1"/>
          </p:cNvPicPr>
          <p:nvPr/>
        </p:nvPicPr>
        <p:blipFill>
          <a:blip r:embed="rId2" cstate="print">
            <a:alphaModFix amt="49000"/>
          </a:blip>
          <a:stretch>
            <a:fillRect/>
          </a:stretch>
        </p:blipFill>
        <p:spPr>
          <a:xfrm>
            <a:off x="179958" y="1052736"/>
            <a:ext cx="8856538" cy="56612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87679" y="3621750"/>
            <a:ext cx="564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Примеры выполненных работ</a:t>
            </a:r>
            <a:endParaRPr lang="ru-RU" sz="2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9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9" y="1196975"/>
            <a:ext cx="7991475" cy="3416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заказу одной из крупнейших металлургических компаний РФ и мира в лаборатории «ИК ЦТО» были проведены следующие виды усталостных испытаний: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Испытания цельного проката на базе 100 млн. циклов;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Испытания сварных соединений на базе 10 млн. циклов;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Испытания образцов 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круглыми концентраторами;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 испытаний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ГОСТ 25.502-79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Коррозия, в т. ч. под нагрузкой.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были построены кривые усталости для инновационных алюминиевых сплавов, изучена степень влияния сварки и концентраторов на характеристики усталостной прочности.</a:t>
            </a:r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791258"/>
            <a:ext cx="2528329" cy="16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91259"/>
            <a:ext cx="2521571" cy="16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i007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4"/>
          <a:stretch/>
        </p:blipFill>
        <p:spPr bwMode="auto">
          <a:xfrm>
            <a:off x="6238772" y="4791259"/>
            <a:ext cx="2033587" cy="16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левая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левая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5152" y="357945"/>
            <a:ext cx="45025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Металлургия</a:t>
            </a:r>
            <a:endParaRPr lang="ru-RU" sz="2000" b="1" dirty="0" smtClean="0"/>
          </a:p>
        </p:txBody>
      </p:sp>
      <p:sp>
        <p:nvSpPr>
          <p:cNvPr id="12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1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072" y="1177140"/>
            <a:ext cx="7991475" cy="2586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заказу одной из крупнейших металлургических компаний РФ и мира в лаборатории «ИК ЦТО» были проведены следующие виды усталостных испытаний: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основных элементов узла;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Изготовление опытной партии образцов;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передача ТП заказчику;</a:t>
            </a:r>
          </a:p>
          <a:p>
            <a:pPr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 количества простоев высокопроизводительного оборудования. Уменьшение вероятности появления брака на листах.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7"/>
            <a:ext cx="40703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7"/>
            <a:ext cx="396044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левая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левая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5152" y="234835"/>
            <a:ext cx="45025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Определение причин преждевременного выхода из строя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575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23888" y="1130994"/>
            <a:ext cx="7896225" cy="2586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предприятия занимающегося сервисом паровых турбин разработана технология производства лопаток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КД и ТП;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механической обработки;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термической обработки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нанесение покрытий.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предприятием-заказчиком освоено собственное производство по изготовлению лопаток для импортных турбин.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16603" b="3218"/>
          <a:stretch/>
        </p:blipFill>
        <p:spPr bwMode="auto">
          <a:xfrm>
            <a:off x="648857" y="3850250"/>
            <a:ext cx="7409259" cy="260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левая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левая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5152" y="204057"/>
            <a:ext cx="45025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/>
              <a:t>Разработка технологии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Под ключ»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7884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4630738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Лазерное 3д сканирование деталей;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химического состава материала;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твердости/микроструктуры/вида термообработки.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Дальнейшее составление технологического процесса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изделия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конструкции, механизма)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межоперационного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27602" r="49858" b="22807"/>
          <a:stretch>
            <a:fillRect/>
          </a:stretch>
        </p:blipFill>
        <p:spPr bwMode="auto">
          <a:xfrm>
            <a:off x="5004049" y="4509120"/>
            <a:ext cx="26416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31801" r="55171" b="22809"/>
          <a:stretch>
            <a:fillRect/>
          </a:stretch>
        </p:blipFill>
        <p:spPr bwMode="auto">
          <a:xfrm rot="549666">
            <a:off x="5175381" y="1434085"/>
            <a:ext cx="22637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левая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левая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15152" y="350251"/>
            <a:ext cx="450251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sz="2000" b="1" dirty="0"/>
              <a:t>Реверс инжиниринг</a:t>
            </a:r>
            <a:endParaRPr lang="ru-RU" altLang="ru-RU" sz="2000" b="1" dirty="0"/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8" y="3140968"/>
            <a:ext cx="25669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3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>
            <a:stCxn id="15" idx="2"/>
          </p:cNvCxnSpPr>
          <p:nvPr/>
        </p:nvCxnSpPr>
        <p:spPr>
          <a:xfrm flipH="1">
            <a:off x="1324225" y="2878247"/>
            <a:ext cx="1" cy="79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2"/>
          </p:cNvCxnSpPr>
          <p:nvPr/>
        </p:nvCxnSpPr>
        <p:spPr>
          <a:xfrm flipH="1">
            <a:off x="2987137" y="2878247"/>
            <a:ext cx="1" cy="79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2"/>
          </p:cNvCxnSpPr>
          <p:nvPr/>
        </p:nvCxnSpPr>
        <p:spPr>
          <a:xfrm>
            <a:off x="4621911" y="2878247"/>
            <a:ext cx="0" cy="79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2"/>
          </p:cNvCxnSpPr>
          <p:nvPr/>
        </p:nvCxnSpPr>
        <p:spPr>
          <a:xfrm>
            <a:off x="6264112" y="2878247"/>
            <a:ext cx="0" cy="79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5152" y="204057"/>
            <a:ext cx="45025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Оптимизации процесса разработки продукта</a:t>
            </a:r>
            <a:endParaRPr lang="ru-RU" sz="2000" b="1" dirty="0" smtClean="0"/>
          </a:p>
        </p:txBody>
      </p:sp>
      <p:sp>
        <p:nvSpPr>
          <p:cNvPr id="9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0226" y="2374191"/>
            <a:ext cx="1368000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Изделие Материала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985" y="1312259"/>
            <a:ext cx="607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 изделие – линейка материалов (стеклопластики)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3138" y="2374191"/>
            <a:ext cx="1368000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Изделие Материала 2</a:t>
            </a:r>
            <a:endParaRPr lang="ru-RU" sz="1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7911" y="2374191"/>
            <a:ext cx="1368000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Изделие Материала 3</a:t>
            </a:r>
            <a:endParaRPr lang="ru-RU" sz="1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80112" y="2374191"/>
            <a:ext cx="1368000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Изделие Материала 4</a:t>
            </a:r>
            <a:endParaRPr lang="ru-RU" sz="1200" b="1" dirty="0"/>
          </a:p>
        </p:txBody>
      </p:sp>
      <p:grpSp>
        <p:nvGrpSpPr>
          <p:cNvPr id="3077" name="Группа 3076"/>
          <p:cNvGrpSpPr/>
          <p:nvPr/>
        </p:nvGrpSpPr>
        <p:grpSpPr>
          <a:xfrm>
            <a:off x="848839" y="2977327"/>
            <a:ext cx="5890659" cy="461667"/>
            <a:chOff x="848839" y="2924942"/>
            <a:chExt cx="5890659" cy="461667"/>
          </a:xfrm>
        </p:grpSpPr>
        <p:sp>
          <p:nvSpPr>
            <p:cNvPr id="3072" name="Прямоугольник 3071"/>
            <p:cNvSpPr/>
            <p:nvPr/>
          </p:nvSpPr>
          <p:spPr>
            <a:xfrm>
              <a:off x="971600" y="2996952"/>
              <a:ext cx="72008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904071" y="2996952"/>
              <a:ext cx="72008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261870" y="2996952"/>
              <a:ext cx="72008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627097" y="3005352"/>
              <a:ext cx="72008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8839" y="2924943"/>
              <a:ext cx="950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/>
                <a:t>Натурные</a:t>
              </a:r>
              <a:br>
                <a:rPr lang="ru-RU" sz="1200" dirty="0" smtClean="0"/>
              </a:br>
              <a:r>
                <a:rPr lang="ru-RU" sz="1200" dirty="0" smtClean="0"/>
                <a:t>испытания</a:t>
              </a:r>
              <a:endParaRPr lang="ru-RU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1751" y="2924942"/>
              <a:ext cx="950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/>
                <a:t>Натурные</a:t>
              </a:r>
              <a:br>
                <a:rPr lang="ru-RU" sz="1200" dirty="0" smtClean="0"/>
              </a:br>
              <a:r>
                <a:rPr lang="ru-RU" sz="1200" dirty="0" smtClean="0"/>
                <a:t>испытания</a:t>
              </a:r>
              <a:endParaRPr lang="ru-RU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46524" y="2924944"/>
              <a:ext cx="950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/>
                <a:t>Натурные</a:t>
              </a:r>
              <a:br>
                <a:rPr lang="ru-RU" sz="1200" dirty="0" smtClean="0"/>
              </a:br>
              <a:r>
                <a:rPr lang="ru-RU" sz="1200" dirty="0" smtClean="0"/>
                <a:t>испытания</a:t>
              </a:r>
              <a:endParaRPr lang="ru-RU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88725" y="2924944"/>
              <a:ext cx="950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/>
                <a:t>Натурные</a:t>
              </a:r>
              <a:br>
                <a:rPr lang="ru-RU" sz="1200" dirty="0" smtClean="0"/>
              </a:br>
              <a:r>
                <a:rPr lang="ru-RU" sz="1200" dirty="0" smtClean="0"/>
                <a:t>испытания</a:t>
              </a:r>
              <a:endParaRPr lang="ru-RU" sz="1200" dirty="0"/>
            </a:p>
          </p:txBody>
        </p:sp>
      </p:grpSp>
      <p:sp>
        <p:nvSpPr>
          <p:cNvPr id="20" name="Правая фигурная скобка 19"/>
          <p:cNvSpPr/>
          <p:nvPr/>
        </p:nvSpPr>
        <p:spPr>
          <a:xfrm rot="5400000">
            <a:off x="3518849" y="637327"/>
            <a:ext cx="550639" cy="630788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TextBox 3072"/>
          <p:cNvSpPr txBox="1"/>
          <p:nvPr/>
        </p:nvSpPr>
        <p:spPr>
          <a:xfrm>
            <a:off x="1269342" y="4057327"/>
            <a:ext cx="5149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Решение по применяемому в конечном изделии материалу</a:t>
            </a:r>
            <a:endParaRPr lang="ru-RU" sz="1400" dirty="0"/>
          </a:p>
        </p:txBody>
      </p:sp>
      <p:cxnSp>
        <p:nvCxnSpPr>
          <p:cNvPr id="3076" name="Прямая соединительная линия 3075"/>
          <p:cNvCxnSpPr/>
          <p:nvPr/>
        </p:nvCxnSpPr>
        <p:spPr>
          <a:xfrm>
            <a:off x="475985" y="4653136"/>
            <a:ext cx="820047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72105" y="1872000"/>
            <a:ext cx="82004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5985" y="1932851"/>
            <a:ext cx="210576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Подход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изначальный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5985" y="4705399"/>
            <a:ext cx="22554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Подход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</a:rPr>
              <a:t>предложенный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3079" name="Прямоугольник 3078"/>
          <p:cNvSpPr/>
          <p:nvPr/>
        </p:nvSpPr>
        <p:spPr>
          <a:xfrm>
            <a:off x="475985" y="5161693"/>
            <a:ext cx="1512000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Испытания всех материалов</a:t>
            </a:r>
            <a:endParaRPr lang="ru-RU" sz="1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212128" y="5160477"/>
            <a:ext cx="1512000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Расчет изделия на прочность</a:t>
            </a:r>
            <a:endParaRPr lang="ru-RU" sz="1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094198" y="5160477"/>
            <a:ext cx="2294226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Решение по изделию</a:t>
            </a:r>
            <a:endParaRPr lang="ru-RU" sz="1400" b="1" dirty="0"/>
          </a:p>
        </p:txBody>
      </p:sp>
      <p:sp>
        <p:nvSpPr>
          <p:cNvPr id="3081" name="TextBox 3080"/>
          <p:cNvSpPr txBox="1"/>
          <p:nvPr/>
        </p:nvSpPr>
        <p:spPr>
          <a:xfrm>
            <a:off x="472105" y="5676782"/>
            <a:ext cx="170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Получение физ.-мех. характеристик</a:t>
            </a:r>
            <a:endParaRPr lang="ru-RU" sz="1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39752" y="5157192"/>
            <a:ext cx="1512000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Определение рабочих нагрузок</a:t>
            </a:r>
            <a:endParaRPr lang="ru-RU" sz="1200" b="1" dirty="0"/>
          </a:p>
        </p:txBody>
      </p:sp>
      <p:sp>
        <p:nvSpPr>
          <p:cNvPr id="3083" name="TextBox 3082"/>
          <p:cNvSpPr txBox="1"/>
          <p:nvPr/>
        </p:nvSpPr>
        <p:spPr>
          <a:xfrm>
            <a:off x="6094198" y="5676782"/>
            <a:ext cx="21997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Tx/>
              <a:buChar char="-"/>
            </a:pPr>
            <a:r>
              <a:rPr lang="ru-RU" sz="1400" dirty="0" smtClean="0"/>
              <a:t>Подходит ли материал</a:t>
            </a:r>
          </a:p>
          <a:p>
            <a:pPr marL="108000" indent="-108000">
              <a:buFontTx/>
              <a:buChar char="-"/>
            </a:pPr>
            <a:r>
              <a:rPr lang="ru-RU" sz="1400" dirty="0" smtClean="0"/>
              <a:t>Работает ли изделие</a:t>
            </a:r>
            <a:endParaRPr lang="ru-RU" sz="1400" dirty="0"/>
          </a:p>
          <a:p>
            <a:pPr marL="108000" indent="-108000">
              <a:buFontTx/>
              <a:buChar char="-"/>
            </a:pPr>
            <a:r>
              <a:rPr lang="ru-RU" sz="1400" dirty="0" smtClean="0"/>
              <a:t>Запасы по прочности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664000" y="1932851"/>
            <a:ext cx="258968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- Бюджет около 5 млн. руб.</a:t>
            </a:r>
            <a:endParaRPr lang="ru-RU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664000" y="4705397"/>
            <a:ext cx="258968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- Бюджет около 1 млн. руб.</a:t>
            </a:r>
            <a:endParaRPr lang="ru-RU" sz="1400" b="1" dirty="0"/>
          </a:p>
        </p:txBody>
      </p:sp>
      <p:cxnSp>
        <p:nvCxnSpPr>
          <p:cNvPr id="3085" name="Прямая со стрелкой 3084"/>
          <p:cNvCxnSpPr>
            <a:stCxn id="3079" idx="3"/>
            <a:endCxn id="52" idx="1"/>
          </p:cNvCxnSpPr>
          <p:nvPr/>
        </p:nvCxnSpPr>
        <p:spPr>
          <a:xfrm flipV="1">
            <a:off x="1987985" y="5409220"/>
            <a:ext cx="351767" cy="4501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Прямая со стрелкой 3086"/>
          <p:cNvCxnSpPr>
            <a:stCxn id="52" idx="3"/>
            <a:endCxn id="47" idx="1"/>
          </p:cNvCxnSpPr>
          <p:nvPr/>
        </p:nvCxnSpPr>
        <p:spPr>
          <a:xfrm>
            <a:off x="3851752" y="5409220"/>
            <a:ext cx="360376" cy="32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Прямая со стрелкой 3088"/>
          <p:cNvCxnSpPr>
            <a:stCxn id="47" idx="3"/>
            <a:endCxn id="48" idx="1"/>
          </p:cNvCxnSpPr>
          <p:nvPr/>
        </p:nvCxnSpPr>
        <p:spPr>
          <a:xfrm>
            <a:off x="5724128" y="5412505"/>
            <a:ext cx="37007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5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 noChangeAspect="1"/>
          </p:cNvGrpSpPr>
          <p:nvPr/>
        </p:nvGrpSpPr>
        <p:grpSpPr bwMode="auto">
          <a:xfrm>
            <a:off x="5076056" y="1341328"/>
            <a:ext cx="3385818" cy="5040000"/>
            <a:chOff x="5436096" y="0"/>
            <a:chExt cx="4680520" cy="6967711"/>
          </a:xfrm>
        </p:grpSpPr>
        <p:pic>
          <p:nvPicPr>
            <p:cNvPr id="25609" name="Рисунок 4"/>
            <p:cNvPicPr>
              <a:picLocks noChangeAspect="1" noChangeArrowheads="1"/>
            </p:cNvPicPr>
            <p:nvPr/>
          </p:nvPicPr>
          <p:blipFill>
            <a:blip r:embed="rId2" cstate="print"/>
            <a:srcRect l="16113" t="14104" r="5399" b="16667"/>
            <a:stretch>
              <a:fillRect/>
            </a:stretch>
          </p:blipFill>
          <p:spPr bwMode="auto">
            <a:xfrm>
              <a:off x="5436096" y="4653136"/>
              <a:ext cx="4662488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Рисунок 5"/>
            <p:cNvPicPr>
              <a:picLocks noChangeAspect="1" noChangeArrowheads="1"/>
            </p:cNvPicPr>
            <p:nvPr/>
          </p:nvPicPr>
          <p:blipFill>
            <a:blip r:embed="rId3" cstate="print"/>
            <a:srcRect l="16113" t="14246" r="5392" b="16524"/>
            <a:stretch>
              <a:fillRect/>
            </a:stretch>
          </p:blipFill>
          <p:spPr bwMode="auto">
            <a:xfrm>
              <a:off x="5436096" y="2331628"/>
              <a:ext cx="4662805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Рисунок 6"/>
            <p:cNvPicPr>
              <a:picLocks noChangeAspect="1" noChangeArrowheads="1"/>
            </p:cNvPicPr>
            <p:nvPr/>
          </p:nvPicPr>
          <p:blipFill>
            <a:blip r:embed="rId4" cstate="print"/>
            <a:srcRect l="16228" t="14253" r="5280" b="16534"/>
            <a:stretch>
              <a:fillRect/>
            </a:stretch>
          </p:blipFill>
          <p:spPr bwMode="auto">
            <a:xfrm>
              <a:off x="5436096" y="8626"/>
              <a:ext cx="4662805" cy="231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436096" y="0"/>
              <a:ext cx="4680520" cy="69574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436096" y="0"/>
              <a:ext cx="4680520" cy="2319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614" name="TextBox 9"/>
            <p:cNvSpPr txBox="1">
              <a:spLocks noChangeArrowheads="1"/>
            </p:cNvSpPr>
            <p:nvPr/>
          </p:nvSpPr>
          <p:spPr bwMode="auto">
            <a:xfrm>
              <a:off x="8666126" y="0"/>
              <a:ext cx="1450490" cy="427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1400" b="1">
                  <a:solidFill>
                    <a:schemeClr val="bg1"/>
                  </a:solidFill>
                </a:rPr>
                <a:t>ДО 3,9 кг</a:t>
              </a:r>
            </a:p>
          </p:txBody>
        </p:sp>
        <p:sp>
          <p:nvSpPr>
            <p:cNvPr id="25615" name="TextBox 10"/>
            <p:cNvSpPr txBox="1">
              <a:spLocks noChangeArrowheads="1"/>
            </p:cNvSpPr>
            <p:nvPr/>
          </p:nvSpPr>
          <p:spPr bwMode="auto">
            <a:xfrm>
              <a:off x="8265797" y="2328628"/>
              <a:ext cx="1850819" cy="427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1400" b="1">
                  <a:solidFill>
                    <a:schemeClr val="bg1"/>
                  </a:solidFill>
                </a:rPr>
                <a:t>ПОСЛЕ 3,2 кг</a:t>
              </a:r>
            </a:p>
          </p:txBody>
        </p:sp>
        <p:sp>
          <p:nvSpPr>
            <p:cNvPr id="25616" name="TextBox 11"/>
            <p:cNvSpPr txBox="1">
              <a:spLocks noChangeArrowheads="1"/>
            </p:cNvSpPr>
            <p:nvPr/>
          </p:nvSpPr>
          <p:spPr bwMode="auto">
            <a:xfrm>
              <a:off x="8666126" y="2636912"/>
              <a:ext cx="1450490" cy="34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1000" dirty="0">
                  <a:solidFill>
                    <a:schemeClr val="bg1"/>
                  </a:solidFill>
                </a:rPr>
                <a:t>БЕЗ КРЫШКИ</a:t>
              </a:r>
            </a:p>
          </p:txBody>
        </p:sp>
        <p:sp>
          <p:nvSpPr>
            <p:cNvPr id="25617" name="TextBox 12"/>
            <p:cNvSpPr txBox="1">
              <a:spLocks noChangeArrowheads="1"/>
            </p:cNvSpPr>
            <p:nvPr/>
          </p:nvSpPr>
          <p:spPr bwMode="auto">
            <a:xfrm>
              <a:off x="8566044" y="4653136"/>
              <a:ext cx="1550572" cy="34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1000" dirty="0">
                  <a:solidFill>
                    <a:schemeClr val="bg1"/>
                  </a:solidFill>
                </a:rPr>
                <a:t>С КРЫШКОЙ</a:t>
              </a:r>
            </a:p>
          </p:txBody>
        </p:sp>
      </p:grp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68040" y="1349955"/>
            <a:ext cx="4464000" cy="5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/>
              <a:t>Расчет и оптимизация задней рамы электрического </a:t>
            </a:r>
            <a:r>
              <a:rPr lang="ru-RU" altLang="ru-RU" sz="1600" b="1" dirty="0" smtClean="0"/>
              <a:t>скутера:</a:t>
            </a:r>
            <a:endParaRPr lang="en-US" altLang="ru-RU" sz="1600" b="1" dirty="0" smtClean="0"/>
          </a:p>
          <a:p>
            <a:pPr marL="288000" lvl="1" indent="-288000">
              <a:spcBef>
                <a:spcPts val="1200"/>
              </a:spcBef>
              <a:buFont typeface="+mj-lt"/>
              <a:buAutoNum type="arabicPeriod"/>
            </a:pPr>
            <a:r>
              <a:rPr lang="ru-RU" altLang="ru-RU" sz="1600" b="1" dirty="0" smtClean="0"/>
              <a:t>Задачи</a:t>
            </a:r>
            <a:endParaRPr lang="ru-RU" altLang="ru-RU" sz="1600" b="1" dirty="0"/>
          </a:p>
          <a:p>
            <a:pPr marL="576000" lvl="2" indent="-288000">
              <a:spcBef>
                <a:spcPts val="500"/>
              </a:spcBef>
              <a:buFont typeface="Arial" charset="0"/>
              <a:buChar char="•"/>
            </a:pPr>
            <a:r>
              <a:rPr lang="ru-RU" altLang="ru-RU" sz="1600" dirty="0"/>
              <a:t>Облегчить</a:t>
            </a:r>
            <a:r>
              <a:rPr lang="ru-RU" sz="1600" dirty="0"/>
              <a:t> раму</a:t>
            </a:r>
          </a:p>
          <a:p>
            <a:pPr marL="576000" lvl="2" indent="-288000">
              <a:spcBef>
                <a:spcPts val="500"/>
              </a:spcBef>
              <a:buFont typeface="Arial" charset="0"/>
              <a:buChar char="•"/>
            </a:pPr>
            <a:r>
              <a:rPr lang="ru-RU" sz="1600" dirty="0"/>
              <a:t>Упростить конструкцию</a:t>
            </a:r>
          </a:p>
          <a:p>
            <a:pPr marL="576000" lvl="2" indent="-288000">
              <a:spcBef>
                <a:spcPts val="500"/>
              </a:spcBef>
              <a:buFont typeface="Arial" charset="0"/>
              <a:buChar char="•"/>
            </a:pPr>
            <a:r>
              <a:rPr lang="ru-RU" sz="1600" dirty="0"/>
              <a:t>Обеспечить несущую способность рамы при критических нагрузках</a:t>
            </a:r>
          </a:p>
          <a:p>
            <a:pPr marL="576000" lvl="2" indent="-288000">
              <a:spcBef>
                <a:spcPts val="500"/>
              </a:spcBef>
              <a:buFont typeface="Arial" charset="0"/>
              <a:buChar char="•"/>
            </a:pPr>
            <a:r>
              <a:rPr lang="ru-RU" altLang="ru-RU" sz="1600" dirty="0"/>
              <a:t>Обеспечить соответствие стандартам литейного производства</a:t>
            </a:r>
          </a:p>
          <a:p>
            <a:pPr marL="288000" lvl="1" indent="-288000">
              <a:spcBef>
                <a:spcPts val="1200"/>
              </a:spcBef>
              <a:buFont typeface="+mj-lt"/>
              <a:buAutoNum type="arabicPeriod" startAt="2"/>
            </a:pPr>
            <a:r>
              <a:rPr lang="ru-RU" altLang="ru-RU" sz="1600" b="1" dirty="0" smtClean="0"/>
              <a:t>Результат</a:t>
            </a:r>
          </a:p>
          <a:p>
            <a:pPr marL="576000" lvl="2" indent="-288000">
              <a:spcBef>
                <a:spcPts val="300"/>
              </a:spcBef>
              <a:buFont typeface="Arial" charset="0"/>
              <a:buChar char="•"/>
            </a:pPr>
            <a:r>
              <a:rPr lang="ru-RU" altLang="ru-RU" sz="1600" dirty="0" smtClean="0"/>
              <a:t>Максимальные напряжения:</a:t>
            </a:r>
          </a:p>
          <a:p>
            <a:pPr marL="864000" lvl="3" indent="-288000">
              <a:buFont typeface="Arial" pitchFamily="34" charset="0"/>
              <a:buChar char="─"/>
            </a:pPr>
            <a:r>
              <a:rPr lang="ru-RU" altLang="ru-RU" sz="1600" dirty="0" smtClean="0"/>
              <a:t>До	300 МПа</a:t>
            </a:r>
          </a:p>
          <a:p>
            <a:pPr marL="864000" lvl="3" indent="-288000">
              <a:buFont typeface="Arial" pitchFamily="34" charset="0"/>
              <a:buChar char="─"/>
            </a:pPr>
            <a:r>
              <a:rPr lang="ru-RU" altLang="ru-RU" sz="1600" dirty="0" smtClean="0"/>
              <a:t>После	200 МПа</a:t>
            </a:r>
          </a:p>
          <a:p>
            <a:pPr marL="576000" lvl="2" indent="-288000">
              <a:spcBef>
                <a:spcPts val="500"/>
              </a:spcBef>
              <a:buFont typeface="Arial" charset="0"/>
              <a:buChar char="•"/>
            </a:pPr>
            <a:r>
              <a:rPr lang="ru-RU" altLang="ru-RU" sz="1600" dirty="0" smtClean="0"/>
              <a:t>Сокращение веса на </a:t>
            </a:r>
            <a:r>
              <a:rPr lang="ru-RU" altLang="ru-RU" sz="1600" b="1" dirty="0" smtClean="0"/>
              <a:t>18 %</a:t>
            </a:r>
            <a:endParaRPr lang="ru-RU" altLang="ru-RU" sz="1600" dirty="0" smtClean="0"/>
          </a:p>
          <a:p>
            <a:pPr marL="576000" lvl="2" indent="-288000">
              <a:spcBef>
                <a:spcPts val="500"/>
              </a:spcBef>
              <a:buFont typeface="Arial" charset="0"/>
              <a:buChar char="•"/>
            </a:pPr>
            <a:r>
              <a:rPr lang="ru-RU" altLang="ru-RU" sz="1600" dirty="0" smtClean="0"/>
              <a:t>Упрощение конструкции</a:t>
            </a:r>
          </a:p>
          <a:p>
            <a:pPr marL="576000" lvl="2" indent="-288000">
              <a:spcBef>
                <a:spcPts val="500"/>
              </a:spcBef>
              <a:buFont typeface="Arial" charset="0"/>
              <a:buChar char="•"/>
            </a:pPr>
            <a:r>
              <a:rPr lang="ru-RU" altLang="ru-RU" sz="1600" dirty="0" smtClean="0"/>
              <a:t>Соответствие стандартам литейного производства</a:t>
            </a:r>
          </a:p>
          <a:p>
            <a:pPr marL="1200150" lvl="2" indent="-342900">
              <a:buFont typeface="Arial" charset="0"/>
              <a:buChar char="•"/>
            </a:pPr>
            <a:endParaRPr lang="ru-RU" altLang="ru-RU" sz="1600" dirty="0" smtClean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левая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левая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415152" y="204057"/>
            <a:ext cx="45025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Оптимизация рамы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скутера</a:t>
            </a:r>
            <a:endParaRPr lang="ru-RU" sz="2000" b="1" dirty="0" smtClean="0"/>
          </a:p>
        </p:txBody>
      </p:sp>
      <p:sp>
        <p:nvSpPr>
          <p:cNvPr id="2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000" y="6372000"/>
            <a:ext cx="2133600" cy="365125"/>
          </a:xfrm>
        </p:spPr>
        <p:txBody>
          <a:bodyPr/>
          <a:lstStyle/>
          <a:p>
            <a:fld id="{DD9353BD-B0AF-4165-BF95-F1E355A9C840}" type="slidenum">
              <a:rPr lang="ru-RU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fld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9" name="Picture 9" descr="ÐÐ°ÑÑÐ¸Ð½ÐºÐ¸ Ð¿Ð¾ Ð·Ð°Ð¿ÑÐ¾ÑÑ UJ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56" y="1772816"/>
            <a:ext cx="1392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2204864"/>
            <a:ext cx="3672408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b="1" dirty="0" smtClean="0"/>
              <a:t>Генеральный директор: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Антон Рязанцев 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+7 (913) 377-79-37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ryazantsev.ae@ikcto.ru</a:t>
            </a:r>
          </a:p>
          <a:p>
            <a:pPr>
              <a:spcAft>
                <a:spcPts val="200"/>
              </a:spcAft>
            </a:pPr>
            <a:endParaRPr lang="ru-RU" sz="1400" dirty="0" smtClean="0"/>
          </a:p>
          <a:p>
            <a:pPr>
              <a:spcAft>
                <a:spcPts val="200"/>
              </a:spcAft>
            </a:pPr>
            <a:r>
              <a:rPr lang="ru-RU" sz="1400" b="1" dirty="0" smtClean="0"/>
              <a:t>Исполнительный директор: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Николай </a:t>
            </a:r>
            <a:r>
              <a:rPr lang="ru-RU" sz="1400" dirty="0" err="1" smtClean="0"/>
              <a:t>Кутаев</a:t>
            </a:r>
            <a:endParaRPr lang="ru-RU" sz="1400" dirty="0" smtClean="0"/>
          </a:p>
          <a:p>
            <a:pPr>
              <a:spcAft>
                <a:spcPts val="200"/>
              </a:spcAft>
            </a:pPr>
            <a:r>
              <a:rPr lang="ru-RU" sz="1400" dirty="0" smtClean="0"/>
              <a:t>+7 (923) 131-57-22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kutaev.nv@ikcto.ru</a:t>
            </a:r>
            <a:endParaRPr lang="ru-RU" sz="1400" dirty="0" smtClean="0"/>
          </a:p>
          <a:p>
            <a:pPr>
              <a:spcAft>
                <a:spcPts val="200"/>
              </a:spcAft>
            </a:pPr>
            <a:endParaRPr lang="ru-RU" sz="1400" dirty="0"/>
          </a:p>
          <a:p>
            <a:pPr>
              <a:spcAft>
                <a:spcPts val="200"/>
              </a:spcAft>
            </a:pPr>
            <a:r>
              <a:rPr lang="ru-RU" sz="1400" b="1" dirty="0" smtClean="0"/>
              <a:t>Зав. испытательной лабораторией</a:t>
            </a:r>
            <a:r>
              <a:rPr lang="ru-RU" sz="1400" dirty="0" smtClean="0"/>
              <a:t>: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Иванов Алексей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+7 (960) 790-58-89</a:t>
            </a:r>
            <a:endParaRPr lang="ru-RU" sz="1400" dirty="0" smtClean="0"/>
          </a:p>
          <a:p>
            <a:pPr>
              <a:spcAft>
                <a:spcPts val="200"/>
              </a:spcAft>
            </a:pPr>
            <a:r>
              <a:rPr lang="en-US" sz="1400" dirty="0"/>
              <a:t>ivanov.aa@ikcto.ru</a:t>
            </a:r>
            <a:endParaRPr lang="en-US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8000" y="2204864"/>
            <a:ext cx="4092146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b="1" dirty="0" smtClean="0"/>
              <a:t>ООО «ИК ЦТО»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630090, г. Новосибирск, ул. Инженерная, д. 20</a:t>
            </a:r>
          </a:p>
          <a:p>
            <a:pPr>
              <a:spcAft>
                <a:spcPts val="200"/>
              </a:spcAft>
            </a:pPr>
            <a:r>
              <a:rPr lang="ru-RU" sz="1400" dirty="0" smtClean="0"/>
              <a:t>+7 (383) 344-94-03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i</a:t>
            </a:r>
            <a:r>
              <a:rPr lang="en-US" sz="1400" dirty="0" smtClean="0"/>
              <a:t>nfo</a:t>
            </a:r>
            <a:r>
              <a:rPr lang="en-US" sz="1400" dirty="0" smtClean="0"/>
              <a:t>@ikcto.ru</a:t>
            </a:r>
            <a:endParaRPr lang="ru-RU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4200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125412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левая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28000" y="126000"/>
            <a:ext cx="14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5152" y="357945"/>
            <a:ext cx="45025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Контакты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408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407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Kutaev</dc:creator>
  <cp:lastModifiedBy>Пользователь Windows</cp:lastModifiedBy>
  <cp:revision>142</cp:revision>
  <dcterms:created xsi:type="dcterms:W3CDTF">2018-03-04T20:16:01Z</dcterms:created>
  <dcterms:modified xsi:type="dcterms:W3CDTF">2019-11-06T05:36:49Z</dcterms:modified>
</cp:coreProperties>
</file>