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431" r:id="rId2"/>
    <p:sldId id="451" r:id="rId3"/>
    <p:sldId id="440" r:id="rId4"/>
    <p:sldId id="328" r:id="rId5"/>
    <p:sldId id="438" r:id="rId6"/>
    <p:sldId id="382" r:id="rId7"/>
    <p:sldId id="453" r:id="rId8"/>
    <p:sldId id="449" r:id="rId9"/>
    <p:sldId id="459" r:id="rId10"/>
    <p:sldId id="446" r:id="rId11"/>
    <p:sldId id="342" r:id="rId12"/>
    <p:sldId id="341" r:id="rId13"/>
    <p:sldId id="455" r:id="rId14"/>
    <p:sldId id="456" r:id="rId15"/>
    <p:sldId id="443" r:id="rId16"/>
    <p:sldId id="444" r:id="rId17"/>
    <p:sldId id="447" r:id="rId18"/>
    <p:sldId id="344" r:id="rId19"/>
    <p:sldId id="439" r:id="rId20"/>
    <p:sldId id="457" r:id="rId21"/>
    <p:sldId id="458" r:id="rId22"/>
    <p:sldId id="460" r:id="rId23"/>
    <p:sldId id="346" r:id="rId24"/>
    <p:sldId id="423" r:id="rId25"/>
    <p:sldId id="429" r:id="rId26"/>
    <p:sldId id="430" r:id="rId27"/>
    <p:sldId id="461" r:id="rId28"/>
    <p:sldId id="462" r:id="rId29"/>
    <p:sldId id="463" r:id="rId30"/>
    <p:sldId id="464" r:id="rId31"/>
    <p:sldId id="465" r:id="rId32"/>
    <p:sldId id="466" r:id="rId33"/>
    <p:sldId id="467" r:id="rId3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E86151-F533-46F7-9C79-250DBB46A4D7}">
          <p14:sldIdLst>
            <p14:sldId id="431"/>
            <p14:sldId id="451"/>
            <p14:sldId id="440"/>
            <p14:sldId id="328"/>
            <p14:sldId id="438"/>
            <p14:sldId id="382"/>
            <p14:sldId id="453"/>
            <p14:sldId id="449"/>
            <p14:sldId id="459"/>
            <p14:sldId id="446"/>
            <p14:sldId id="342"/>
            <p14:sldId id="341"/>
            <p14:sldId id="455"/>
            <p14:sldId id="456"/>
            <p14:sldId id="443"/>
            <p14:sldId id="444"/>
            <p14:sldId id="447"/>
            <p14:sldId id="344"/>
            <p14:sldId id="439"/>
            <p14:sldId id="457"/>
            <p14:sldId id="458"/>
            <p14:sldId id="460"/>
            <p14:sldId id="346"/>
            <p14:sldId id="423"/>
            <p14:sldId id="429"/>
            <p14:sldId id="430"/>
            <p14:sldId id="461"/>
            <p14:sldId id="462"/>
            <p14:sldId id="463"/>
            <p14:sldId id="464"/>
            <p14:sldId id="465"/>
            <p14:sldId id="466"/>
            <p14:sldId id="4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енглинский Даниил Романович" initials="ВДР" lastIdx="1" clrIdx="0">
    <p:extLst>
      <p:ext uri="{19B8F6BF-5375-455C-9EA6-DF929625EA0E}">
        <p15:presenceInfo xmlns:p15="http://schemas.microsoft.com/office/powerpoint/2012/main" userId="S-1-5-21-3767506578-1983133700-2418186676-15806" providerId="AD"/>
      </p:ext>
    </p:extLst>
  </p:cmAuthor>
  <p:cmAuthor id="2" name="Агамова Гюльнара Альбертовна" initials="АГА" lastIdx="12" clrIdx="1">
    <p:extLst>
      <p:ext uri="{19B8F6BF-5375-455C-9EA6-DF929625EA0E}">
        <p15:presenceInfo xmlns:p15="http://schemas.microsoft.com/office/powerpoint/2012/main" userId="S-1-5-21-3767506578-1983133700-2418186676-140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062E5A"/>
    <a:srgbClr val="205595"/>
    <a:srgbClr val="8497B0"/>
    <a:srgbClr val="F2F2F2"/>
    <a:srgbClr val="000000"/>
    <a:srgbClr val="226FB7"/>
    <a:srgbClr val="9DC3E6"/>
    <a:srgbClr val="407EB9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4" autoAdjust="0"/>
    <p:restoredTop sz="92572" autoAdjust="0"/>
  </p:normalViewPr>
  <p:slideViewPr>
    <p:cSldViewPr snapToGrid="0">
      <p:cViewPr varScale="1">
        <p:scale>
          <a:sx n="81" d="100"/>
          <a:sy n="81" d="100"/>
        </p:scale>
        <p:origin x="8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302631171615924"/>
          <c:y val="8.5695596840361474E-2"/>
          <c:w val="0.39172429761837524"/>
          <c:h val="0.885019311058600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Лист2!$A$30:$A$36</c:f>
              <c:strCache>
                <c:ptCount val="7"/>
                <c:pt idx="0">
                  <c:v>Сложность получения текущих  кредитов</c:v>
                </c:pt>
                <c:pt idx="1">
                  <c:v>Недостаточная помощь государства</c:v>
                </c:pt>
                <c:pt idx="2">
                  <c:v>Сложности транспортировки грузов </c:v>
                </c:pt>
                <c:pt idx="3">
                  <c:v>Сложность получения лицензий и сертификатов ВЭД </c:v>
                </c:pt>
                <c:pt idx="4">
                  <c:v>Сложность получения длинных кредитов</c:v>
                </c:pt>
                <c:pt idx="5">
                  <c:v>Нехватка информации о зарубежных рынках </c:v>
                </c:pt>
                <c:pt idx="6">
                  <c:v>Таможенные правила и администрирование</c:v>
                </c:pt>
              </c:strCache>
            </c:strRef>
          </c:cat>
          <c:val>
            <c:numRef>
              <c:f>Лист2!$B$30:$B$36</c:f>
              <c:numCache>
                <c:formatCode>0.00%</c:formatCode>
                <c:ptCount val="7"/>
                <c:pt idx="0">
                  <c:v>5.0999999999999997E-2</c:v>
                </c:pt>
                <c:pt idx="1">
                  <c:v>5.8999999999999997E-2</c:v>
                </c:pt>
                <c:pt idx="2" formatCode="0%">
                  <c:v>0.06</c:v>
                </c:pt>
                <c:pt idx="3">
                  <c:v>6.9000000000000006E-2</c:v>
                </c:pt>
                <c:pt idx="4">
                  <c:v>0.08</c:v>
                </c:pt>
                <c:pt idx="5">
                  <c:v>9.7000000000000003E-2</c:v>
                </c:pt>
                <c:pt idx="6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C4-4B92-AD06-439C00AC3F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6911440"/>
        <c:axId val="186912000"/>
      </c:barChart>
      <c:catAx>
        <c:axId val="18691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62E5A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912000"/>
        <c:crossesAt val="0"/>
        <c:auto val="1"/>
        <c:lblAlgn val="ctr"/>
        <c:lblOffset val="100"/>
        <c:noMultiLvlLbl val="0"/>
      </c:catAx>
      <c:valAx>
        <c:axId val="18691200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8691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E1485-ED4A-4EE7-A6AF-14165EA270A0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67BBC-01ED-46EC-A802-BEF2EA2C1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3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643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272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612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850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3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11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0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96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30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3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4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489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470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1282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033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33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86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3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75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67BBC-01ED-46EC-A802-BEF2EA2C15F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0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0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34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107-8757-4ECB-8B49-F7B27B91643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0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0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36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8" y="225398"/>
            <a:ext cx="9496425" cy="2203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91" y="184211"/>
            <a:ext cx="1717966" cy="673443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6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0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"/>
            <a:ext cx="12192000" cy="68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7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1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5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16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9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6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3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3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6A5B-8C16-4F78-9AA6-BF950B83B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0630831" y="5964451"/>
            <a:ext cx="1878817" cy="73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ru-RU" sz="1250" smtClean="0">
                <a:solidFill>
                  <a:srgbClr val="283E6E"/>
                </a:solidFill>
                <a:latin typeface="Circe"/>
                <a:cs typeface="Circe"/>
              </a:rPr>
              <a:t>02.</a:t>
            </a:r>
            <a:r>
              <a:rPr lang="en-US" sz="1250" dirty="0" smtClean="0">
                <a:solidFill>
                  <a:srgbClr val="283E6E"/>
                </a:solidFill>
                <a:latin typeface="Circe"/>
                <a:cs typeface="Circe"/>
              </a:rPr>
              <a:t>1</a:t>
            </a:r>
            <a:r>
              <a:rPr lang="ru-RU" sz="1250" dirty="0" smtClean="0">
                <a:solidFill>
                  <a:srgbClr val="283E6E"/>
                </a:solidFill>
                <a:latin typeface="Circe"/>
                <a:cs typeface="Circe"/>
              </a:rPr>
              <a:t>2.20</a:t>
            </a:r>
            <a:r>
              <a:rPr lang="en-US" sz="1250" dirty="0" smtClean="0">
                <a:solidFill>
                  <a:srgbClr val="283E6E"/>
                </a:solidFill>
                <a:latin typeface="Circe"/>
                <a:cs typeface="Circe"/>
              </a:rPr>
              <a:t>18</a:t>
            </a:r>
            <a:endParaRPr lang="en-US" sz="1250" dirty="0">
              <a:solidFill>
                <a:srgbClr val="283E6E"/>
              </a:solidFill>
              <a:latin typeface="Circe"/>
              <a:cs typeface="Circe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0628" y="5226140"/>
            <a:ext cx="6682688" cy="889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140"/>
              </a:lnSpc>
            </a:pPr>
            <a:r>
              <a:rPr lang="ru-RU" sz="2500" cap="all" dirty="0">
                <a:solidFill>
                  <a:srgbClr val="205595"/>
                </a:solidFill>
                <a:latin typeface="Circe"/>
                <a:cs typeface="Circe"/>
              </a:rPr>
              <a:t>акселерационный проект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00628" y="6030236"/>
            <a:ext cx="5196787" cy="739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dirty="0">
              <a:solidFill>
                <a:srgbClr val="283E6E"/>
              </a:solidFill>
              <a:latin typeface="Circe"/>
              <a:cs typeface="Circe"/>
            </a:endParaRPr>
          </a:p>
        </p:txBody>
      </p:sp>
    </p:spTree>
    <p:extLst>
      <p:ext uri="{BB962C8B-B14F-4D97-AF65-F5344CB8AC3E}">
        <p14:creationId xmlns:p14="http://schemas.microsoft.com/office/powerpoint/2010/main" val="1739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47649" y="6079115"/>
            <a:ext cx="8545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Circe"/>
              </a:rPr>
              <a:t>* Национальная программа «Повышение производительности труда и поддержка занятости»</a:t>
            </a:r>
          </a:p>
          <a:p>
            <a:r>
              <a:rPr lang="ru-RU" sz="900" dirty="0" smtClean="0">
                <a:latin typeface="Circe"/>
              </a:rPr>
              <a:t>** </a:t>
            </a:r>
            <a:r>
              <a:rPr lang="ru-RU" sz="900" dirty="0" smtClean="0">
                <a:solidFill>
                  <a:srgbClr val="000000"/>
                </a:solidFill>
                <a:latin typeface="Circe"/>
                <a:cs typeface="Arial" panose="020B0604020202020204" pitchFamily="34" charset="0"/>
              </a:rPr>
              <a:t>Предварительная оценка стоимости на 2019 год</a:t>
            </a:r>
          </a:p>
          <a:p>
            <a:r>
              <a:rPr lang="ru-RU" sz="900" dirty="0" smtClean="0">
                <a:solidFill>
                  <a:srgbClr val="000000"/>
                </a:solidFill>
                <a:latin typeface="Circe"/>
                <a:cs typeface="Arial" panose="020B0604020202020204" pitchFamily="34" charset="0"/>
              </a:rPr>
              <a:t>*** Средние расходы на трансфер и проживание</a:t>
            </a:r>
          </a:p>
          <a:p>
            <a:r>
              <a:rPr lang="ru-RU" sz="900" dirty="0" smtClean="0">
                <a:solidFill>
                  <a:srgbClr val="000000"/>
                </a:solidFill>
                <a:latin typeface="Circe"/>
                <a:cs typeface="Arial" panose="020B0604020202020204" pitchFamily="34" charset="0"/>
              </a:rPr>
              <a:t>**** </a:t>
            </a:r>
            <a:r>
              <a:rPr lang="ru-RU" sz="900" dirty="0">
                <a:latin typeface="Circe"/>
              </a:rPr>
              <a:t>В</a:t>
            </a:r>
            <a:r>
              <a:rPr lang="ru-RU" sz="900" dirty="0" smtClean="0">
                <a:latin typeface="Circe"/>
              </a:rPr>
              <a:t> </a:t>
            </a:r>
            <a:r>
              <a:rPr lang="ru-RU" sz="900" dirty="0">
                <a:latin typeface="Circe"/>
              </a:rPr>
              <a:t>настоящее время Федеральный центр компетенций в сфере производительности труда согласовывает включение малых предприятий в программу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Особенности 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акселерационных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программ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630874"/>
              </p:ext>
            </p:extLst>
          </p:nvPr>
        </p:nvGraphicFramePr>
        <p:xfrm>
          <a:off x="619124" y="1162050"/>
          <a:ext cx="11163299" cy="46628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84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Вид </a:t>
                      </a:r>
                      <a:r>
                        <a:rPr lang="ru-RU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акселерационной программы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Образовательные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Собственные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Партнерские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Акселерационная программа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1.</a:t>
                      </a:r>
                      <a:r>
                        <a:rPr lang="ru-RU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Кобрендинговая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программа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2. Совместная программа</a:t>
                      </a:r>
                      <a:r>
                        <a:rPr lang="ru-RU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с Минэкономразвития в рамках НП </a:t>
                      </a:r>
                      <a:r>
                        <a:rPr lang="ru-RU" sz="9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9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ПТиПЗ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**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Акселератор на базе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региональной инфраструктуры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4. Совместные акселераторы с коммерческими банками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5. Отраслевые программы с партнерами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(в разработке)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Особенности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Образовательный блок: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количество модулей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4 (Оператор и Школа экспорта)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(Школа экспорта)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3 (Школа экспорта, с привлечением 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операторов) / онлайн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Онлайн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 зависимости от программы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Образовательный блок: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продолжительность модуля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5 дней (в т.</a:t>
                      </a:r>
                      <a:r>
                        <a:rPr lang="ru-RU" sz="900" u="none" strike="noStrike" baseline="0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 числе 2 дня – Школа экспорта)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2 дня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дня / онлайн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Онлайн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 зависимости от программы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Соотношение и источник финансирования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Бюджет</a:t>
                      </a:r>
                      <a:r>
                        <a:rPr lang="ru-RU" sz="9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ЦПЭ</a:t>
                      </a:r>
                      <a:r>
                        <a:rPr lang="ru-RU" sz="9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: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МСП (80%</a:t>
                      </a:r>
                      <a:r>
                        <a:rPr lang="ru-RU" sz="9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20%)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(1400 тыс.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р.** : 350 тыс. р.***)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Субсидия </a:t>
                      </a:r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Минэкономразвития 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РЭЦ : Участник (100% : 0%)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Бюджет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ЦПЭ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 : Участник </a:t>
                      </a:r>
                      <a:endParaRPr lang="ru-RU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(100%</a:t>
                      </a:r>
                      <a:r>
                        <a:rPr lang="ru-RU" sz="900" u="none" strike="noStrike" baseline="0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0%)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Бюджет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Оператора / РЭЦ / ЦПЭ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 : Участник </a:t>
                      </a:r>
                      <a:endParaRPr lang="ru-RU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(100% : 0%)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 зависимости от программы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Сопровождение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Куратор Оператора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Клиентский менеджер РЭЦ / ЦПЭ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Тренер-наставник РЭЦ/ЦПЭ/агент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Клиентский менеджер Оператора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 зависимости от программы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Целевой</a:t>
                      </a:r>
                      <a:r>
                        <a:rPr lang="ru-RU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пр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оцент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конверсии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25% (2019)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15% (2020-2024)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irce"/>
                          <a:cs typeface="Arial" panose="020B0604020202020204" pitchFamily="34" charset="0"/>
                        </a:rPr>
                        <a:t>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Возможные операторы-партнеры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irce"/>
                          <a:cs typeface="Arial" panose="020B0604020202020204" pitchFamily="34" charset="0"/>
                        </a:rPr>
                        <a:t>МШУ «</a:t>
                      </a:r>
                      <a:r>
                        <a:rPr lang="ru-RU" sz="900" dirty="0" err="1" smtClean="0">
                          <a:latin typeface="Circe"/>
                          <a:cs typeface="Arial" panose="020B0604020202020204" pitchFamily="34" charset="0"/>
                        </a:rPr>
                        <a:t>Сколково</a:t>
                      </a:r>
                      <a:r>
                        <a:rPr lang="ru-RU" sz="900" dirty="0" smtClean="0">
                          <a:latin typeface="Circe"/>
                          <a:cs typeface="Arial" panose="020B0604020202020204" pitchFamily="34" charset="0"/>
                        </a:rPr>
                        <a:t>»,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АНО ДПО «Школа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 экспорта АО «РЭЦ»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Circe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АНО ДПО «Школа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 экспорта АО «РЭЦ»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Circe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АНО ДПО «Школа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 экспорта АО «РЭЦ»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Circe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irce"/>
                          <a:cs typeface="Arial" panose="020B0604020202020204" pitchFamily="34" charset="0"/>
                        </a:rPr>
                        <a:t>Сбербанк России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irce"/>
                          <a:cs typeface="Arial" panose="020B0604020202020204" pitchFamily="34" charset="0"/>
                        </a:rPr>
                        <a:t>Фонд</a:t>
                      </a:r>
                      <a:r>
                        <a:rPr lang="ru-RU" sz="900" baseline="0" dirty="0" smtClean="0">
                          <a:latin typeface="Circe"/>
                          <a:cs typeface="Arial" panose="020B0604020202020204" pitchFamily="34" charset="0"/>
                        </a:rPr>
                        <a:t> Бортника, РВК, </a:t>
                      </a:r>
                      <a:r>
                        <a:rPr lang="en-US" sz="900" baseline="0" dirty="0" smtClean="0">
                          <a:latin typeface="Circe"/>
                          <a:cs typeface="Arial" panose="020B0604020202020204" pitchFamily="34" charset="0"/>
                        </a:rPr>
                        <a:t>PwC</a:t>
                      </a:r>
                      <a:r>
                        <a:rPr lang="ru-RU" sz="900" baseline="0" dirty="0" smtClean="0">
                          <a:latin typeface="Circe"/>
                          <a:cs typeface="Arial" panose="020B0604020202020204" pitchFamily="34" charset="0"/>
                        </a:rPr>
                        <a:t>, Московский экспортный центр, Санкт-Петербург и др.</a:t>
                      </a:r>
                      <a:endParaRPr lang="ru-RU" sz="900" dirty="0" smtClean="0"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Размер компании-участника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МСП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</a:rPr>
                        <a:t>Крупный / средний / малый****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</a:rPr>
                        <a:t>МСП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</a:rPr>
                        <a:t>Любой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 зависимости от программы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8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Выручка 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компании-участника</a:t>
                      </a:r>
                      <a:r>
                        <a:rPr lang="ru-RU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ea typeface="+mn-ea"/>
                          <a:cs typeface="Arial" panose="020B0604020202020204" pitchFamily="34" charset="0"/>
                        </a:rPr>
                        <a:t>(руб. / год)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</a:rPr>
                        <a:t>От 100 млн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</a:rPr>
                        <a:t>Без ограничений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Circe"/>
                        </a:rPr>
                        <a:t>От 10 млн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</a:rPr>
                        <a:t>Без ограничений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 зависимости от программы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Участие</a:t>
                      </a:r>
                      <a:r>
                        <a:rPr lang="ru-RU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в отборе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irce"/>
                        </a:rPr>
                        <a:t>По итогам конкурсного отбора в регионе («региональные</a:t>
                      </a:r>
                      <a:r>
                        <a:rPr lang="ru-RU" sz="900" u="none" strike="noStrike" baseline="0" dirty="0" smtClean="0">
                          <a:effectLst/>
                          <a:latin typeface="Circe"/>
                        </a:rPr>
                        <a:t> чемпионы»)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По итогам</a:t>
                      </a:r>
                      <a:r>
                        <a:rPr lang="ru-RU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отбора ФЦК по программе ППТиПЗ*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</a:rPr>
                        <a:t>Без ограничений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Клиенты Сбербанка, зарегистрированные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на платформе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BBP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 зависимости от программы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0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389248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План Запуска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программ в режиме пилотирования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6773" y="6235277"/>
            <a:ext cx="107171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Circe"/>
              </a:rPr>
              <a:t>*</a:t>
            </a:r>
            <a:r>
              <a:rPr lang="ru-RU" sz="1100" dirty="0">
                <a:latin typeface="Circe"/>
              </a:rPr>
              <a:t> </a:t>
            </a:r>
            <a:r>
              <a:rPr lang="ru-RU" sz="1100" dirty="0" smtClean="0">
                <a:latin typeface="Circe"/>
              </a:rPr>
              <a:t>В рамках пилота. Общее количество участников будет определено в феврале 2019 года.</a:t>
            </a:r>
            <a:endParaRPr lang="ru-RU" sz="1100" dirty="0">
              <a:latin typeface="Circe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94260"/>
              </p:ext>
            </p:extLst>
          </p:nvPr>
        </p:nvGraphicFramePr>
        <p:xfrm>
          <a:off x="541806" y="1191338"/>
          <a:ext cx="10670661" cy="4915140"/>
        </p:xfrm>
        <a:graphic>
          <a:graphicData uri="http://schemas.openxmlformats.org/drawingml/2006/table">
            <a:tbl>
              <a:tblPr/>
              <a:tblGrid>
                <a:gridCol w="1636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638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Поток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потоков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год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38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Акслеретор экспортного роста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ППТиПЗ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(300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4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5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6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7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8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9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14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8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Сбербанк**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(300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8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Сколково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83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Пилот акселератора РЭЦ с сопровождением тренеров-наставников (А. Литвинов)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4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5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6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7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8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38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8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389248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Показатели эффективности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335" y="6359105"/>
            <a:ext cx="107171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irce"/>
              </a:rPr>
              <a:t>*</a:t>
            </a:r>
            <a:r>
              <a:rPr lang="ru-RU" sz="1200" dirty="0" smtClean="0">
                <a:latin typeface="Circe"/>
              </a:rPr>
              <a:t>Значения </a:t>
            </a:r>
            <a:r>
              <a:rPr lang="ru-RU" sz="1200" dirty="0">
                <a:latin typeface="Circe"/>
              </a:rPr>
              <a:t>будут </a:t>
            </a:r>
            <a:r>
              <a:rPr lang="ru-RU" sz="1200" dirty="0" smtClean="0">
                <a:latin typeface="Circe"/>
              </a:rPr>
              <a:t>уточнены </a:t>
            </a:r>
            <a:r>
              <a:rPr lang="ru-RU" sz="1200" dirty="0">
                <a:latin typeface="Circe"/>
              </a:rPr>
              <a:t>по </a:t>
            </a:r>
            <a:r>
              <a:rPr lang="ru-RU" sz="1200" dirty="0" smtClean="0">
                <a:latin typeface="Circe"/>
              </a:rPr>
              <a:t>итогам пилотирования </a:t>
            </a:r>
            <a:endParaRPr lang="ru-RU" sz="1200" dirty="0">
              <a:latin typeface="Circe"/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412043"/>
              </p:ext>
            </p:extLst>
          </p:nvPr>
        </p:nvGraphicFramePr>
        <p:xfrm>
          <a:off x="495336" y="1647855"/>
          <a:ext cx="11193661" cy="44836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12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1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3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Вид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акселерационной программы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Образовательные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5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Собственные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Партнерские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0559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Акселерационная программа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1.</a:t>
                      </a:r>
                      <a:r>
                        <a:rPr lang="ru-RU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Кобрендинговая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программа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2. Совместная программа</a:t>
                      </a:r>
                      <a:r>
                        <a:rPr lang="ru-RU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с Минэкономразвития в рамках НП </a:t>
                      </a:r>
                      <a:r>
                        <a:rPr lang="ru-RU" sz="10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0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ПТиПЗ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**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Акселератор на базе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региональной инфраструктуры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4. Совместные акселераторы с коммерческими банками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5. Отраслевые программы с партнерами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(в разработке)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E75B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Показатель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участников</a:t>
                      </a:r>
                      <a:endParaRPr lang="en-US" sz="1000" b="1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пилот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– 2019 г.)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790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Количество </a:t>
                      </a:r>
                      <a:endParaRPr lang="ru-RU" sz="1000" b="1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Участников*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(2019</a:t>
                      </a:r>
                      <a:r>
                        <a:rPr lang="ru-RU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–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2024 гг.)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900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1000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2000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15000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2000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20900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Процент конверсии*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50%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25% (2019)</a:t>
                      </a:r>
                    </a:p>
                    <a:p>
                      <a:pPr algn="ctr" fontAlgn="ctr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15% (2020-2024)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Circe"/>
                          <a:cs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Количество компаний, заключивших новые экспортные контракты по итогам участия в акселерационных программах</a:t>
                      </a:r>
                      <a:endParaRPr lang="ru-RU" sz="1000" b="1" u="none" strike="noStrike" baseline="0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(по итогам 2024 г.)*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6123" marR="6123" marT="612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450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20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Текущий Статус 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по программам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акселерации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32925"/>
              </p:ext>
            </p:extLst>
          </p:nvPr>
        </p:nvGraphicFramePr>
        <p:xfrm>
          <a:off x="273789" y="1081908"/>
          <a:ext cx="11529512" cy="5348243"/>
        </p:xfrm>
        <a:graphic>
          <a:graphicData uri="http://schemas.openxmlformats.org/drawingml/2006/table">
            <a:tbl>
              <a:tblPr firstRow="1" bandRow="1"/>
              <a:tblGrid>
                <a:gridCol w="1912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Circe"/>
                          <a:ea typeface="+mn-ea"/>
                          <a:cs typeface="+mn-cs"/>
                        </a:rPr>
                        <a:t>Элемент</a:t>
                      </a: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Circe"/>
                          <a:ea typeface="+mn-ea"/>
                          <a:cs typeface="+mn-cs"/>
                        </a:rPr>
                        <a:t> программы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Circe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b="1" dirty="0" err="1" smtClean="0">
                          <a:solidFill>
                            <a:schemeClr val="bg1"/>
                          </a:solidFill>
                          <a:latin typeface="Circe"/>
                        </a:rPr>
                        <a:t>Кобрендинговая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 программа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Совместная программа</a:t>
                      </a:r>
                      <a:r>
                        <a:rPr lang="ru-RU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 с Минэкономразвития в рамках НП «</a:t>
                      </a:r>
                      <a:r>
                        <a:rPr lang="ru-RU" sz="10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П</a:t>
                      </a:r>
                      <a:r>
                        <a:rPr lang="ru-RU" sz="10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ПТиПЗ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»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Акселератор на базе региональной инфраструктуры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Совместные акселераторы с коммерческими банками 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latin typeface="Circe"/>
                        </a:rPr>
                        <a:t>(Сбербанк)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Методология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Согласовывается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Определена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Апробируется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Определена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Оценка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latin typeface="Circe"/>
                        </a:rPr>
                        <a:t> экспортной зрелости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Собственная 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Не предусмотрена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322B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Определена</a:t>
                      </a:r>
                      <a:r>
                        <a:rPr lang="ru-RU" sz="1000" baseline="0" dirty="0" smtClean="0">
                          <a:latin typeface="Circe"/>
                        </a:rPr>
                        <a:t> (на основе международного опыта)</a:t>
                      </a:r>
                      <a:endParaRPr lang="ru-RU" sz="1000" dirty="0" smtClean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Определена</a:t>
                      </a:r>
                      <a:r>
                        <a:rPr lang="ru-RU" sz="1000" baseline="0" dirty="0" smtClean="0">
                          <a:latin typeface="Circe"/>
                        </a:rPr>
                        <a:t> (на основе международного опыта)</a:t>
                      </a:r>
                      <a:endParaRPr lang="ru-RU" sz="1000" dirty="0" smtClean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ИТ-решение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Разрабатывается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Не предусмотрено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Разрабатывается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Полная</a:t>
                      </a:r>
                      <a:r>
                        <a:rPr lang="ru-RU" sz="1000" baseline="0" dirty="0" smtClean="0">
                          <a:latin typeface="Circe"/>
                        </a:rPr>
                        <a:t> автоматизация на платформе </a:t>
                      </a:r>
                      <a:r>
                        <a:rPr lang="en-US" sz="1000" baseline="0" dirty="0" smtClean="0">
                          <a:latin typeface="Circe"/>
                        </a:rPr>
                        <a:t>BBP</a:t>
                      </a:r>
                      <a:endParaRPr lang="ru-RU" sz="1000" dirty="0" smtClean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Интеграция с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CRM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В разработке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Предусмотрена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Предусмотрена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322B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В высокой стадии готовности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322B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Пилотирование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Планируется</a:t>
                      </a:r>
                      <a:r>
                        <a:rPr lang="ru-RU" sz="1000" baseline="0" dirty="0" smtClean="0">
                          <a:latin typeface="Circe"/>
                        </a:rPr>
                        <a:t> с мая 2019 (при условии выделения финансирования ЦПЭ)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322B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Прошел, 13 компаний,</a:t>
                      </a:r>
                      <a:r>
                        <a:rPr lang="ru-RU" sz="1000" baseline="0" dirty="0" smtClean="0">
                          <a:latin typeface="Circe"/>
                        </a:rPr>
                        <a:t> июль – ноябрь 2018. Программа в стадии масштабирования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Запущен в октябре 2018  (11 компаний)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Запуск</a:t>
                      </a:r>
                      <a:r>
                        <a:rPr lang="ru-RU" sz="1000" baseline="0" dirty="0" smtClean="0">
                          <a:latin typeface="Circe"/>
                        </a:rPr>
                        <a:t> программы запланирован на январь 2019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Схема акселерации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В разработке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Определена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Пилотируется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Определена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Опыт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Образовательная</a:t>
                      </a:r>
                      <a:r>
                        <a:rPr lang="ru-RU" sz="1000" baseline="0" dirty="0" smtClean="0">
                          <a:latin typeface="Circe"/>
                        </a:rPr>
                        <a:t> программа </a:t>
                      </a:r>
                      <a:r>
                        <a:rPr lang="en-US" sz="1000" baseline="0" dirty="0" smtClean="0">
                          <a:latin typeface="Circe"/>
                        </a:rPr>
                        <a:t>Global Shift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Проведен пилот (3 модуля)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Нет опыта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322B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Нет опыта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322B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Бюджет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Софинансирование участия МСП</a:t>
                      </a:r>
                      <a:r>
                        <a:rPr lang="ru-RU" sz="1000" baseline="0" dirty="0" smtClean="0">
                          <a:latin typeface="Circe"/>
                        </a:rPr>
                        <a:t> из бюджета ЦПЭ / Клиент (80% / 20%)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322B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Субсидия Минэкономразвития РФ*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ЦПЭ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Сбербанк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Услуги в рамках АКС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платно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Платно (возможна компенсация ЦПЭ)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Платно (возможна компенсация ЦПЭ)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Платно (возможна компенсация ЦПЭ)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КПЭ на 2019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150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300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40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Сопровождение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Кураторы</a:t>
                      </a:r>
                      <a:r>
                        <a:rPr lang="ru-RU" sz="1000" baseline="0" dirty="0" smtClean="0">
                          <a:latin typeface="Circe"/>
                        </a:rPr>
                        <a:t> Оператора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Клиентские</a:t>
                      </a:r>
                      <a:r>
                        <a:rPr lang="ru-RU" sz="1000" baseline="0" dirty="0" smtClean="0">
                          <a:latin typeface="Circe"/>
                        </a:rPr>
                        <a:t> менеджеры РЭЦ / ЦПЭ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Тренеры</a:t>
                      </a:r>
                      <a:r>
                        <a:rPr lang="ru-RU" sz="1000" baseline="0" dirty="0" smtClean="0">
                          <a:latin typeface="Circe"/>
                        </a:rPr>
                        <a:t>-наставники РЭЦ/ЦПЭ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000" dirty="0" smtClean="0">
                          <a:latin typeface="Circe"/>
                        </a:rPr>
                        <a:t>Клиентские</a:t>
                      </a:r>
                      <a:r>
                        <a:rPr lang="ru-RU" sz="1000" baseline="0" dirty="0" smtClean="0">
                          <a:latin typeface="Circe"/>
                        </a:rPr>
                        <a:t> менеджеры Сбербанка</a:t>
                      </a:r>
                      <a:endParaRPr lang="ru-RU" sz="1000" dirty="0" smtClean="0">
                        <a:latin typeface="Circ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3789" y="6498280"/>
            <a:ext cx="107171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irce"/>
              </a:rPr>
              <a:t>*Субсидия направлена компенсацию расходов на образовательный модуль</a:t>
            </a:r>
            <a:endParaRPr lang="ru-RU" sz="1200" dirty="0">
              <a:latin typeface="Circe"/>
            </a:endParaRPr>
          </a:p>
        </p:txBody>
      </p:sp>
    </p:spTree>
    <p:extLst>
      <p:ext uri="{BB962C8B-B14F-4D97-AF65-F5344CB8AC3E}">
        <p14:creationId xmlns:p14="http://schemas.microsoft.com/office/powerpoint/2010/main" val="16169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Текущий Статус 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по потенциальным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партнерам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(совместные 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акселерационные программы)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264782"/>
              </p:ext>
            </p:extLst>
          </p:nvPr>
        </p:nvGraphicFramePr>
        <p:xfrm>
          <a:off x="298223" y="1679063"/>
          <a:ext cx="11595554" cy="4541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4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6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8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Организация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>
                    <a:solidFill>
                      <a:srgbClr val="0033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irce"/>
                        </a:rPr>
                        <a:t>Сегмент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0033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Статус по</a:t>
                      </a:r>
                      <a:r>
                        <a:rPr lang="ru-RU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 взаимодействию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0033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3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Circe"/>
                        </a:rPr>
                        <a:t>АО «РВК»</a:t>
                      </a:r>
                      <a:endParaRPr lang="ru-RU" sz="1000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Высокотехнологичные компании, рынки Азии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14.11.2018 проведена встреча с представителями Экспортного акселератора (сегмент – высокотехнологичные компании, рынки Азии) компаний НТИ (РВК и </a:t>
                      </a:r>
                      <a:r>
                        <a:rPr lang="ru-RU" sz="1000" dirty="0" err="1" smtClean="0">
                          <a:latin typeface="Circe"/>
                        </a:rPr>
                        <a:t>PwC</a:t>
                      </a:r>
                      <a:r>
                        <a:rPr lang="ru-RU" sz="1000" dirty="0" smtClean="0">
                          <a:latin typeface="Circe"/>
                        </a:rPr>
                        <a:t>). По итогам встречи было принято решение о проработке вопросов возможности совместной реализации акселерационной программы, определении возможной роли Экспортного акселератора компаний НТИ в системе акселерации АО «РЭЦ». В настоящее время, РВК</a:t>
                      </a:r>
                      <a:r>
                        <a:rPr lang="ru-RU" sz="1000" baseline="0" dirty="0" smtClean="0">
                          <a:latin typeface="Circe"/>
                        </a:rPr>
                        <a:t> прорабатывает продуктовую линейку для высокотехнологичного бизнеса, которая необходима для успешного выхода на внешние рынки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3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Circe"/>
                        </a:rPr>
                        <a:t>TM Agency /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Circe"/>
                        </a:rPr>
                        <a:t>МСОТ</a:t>
                      </a:r>
                      <a:endParaRPr lang="ru-RU" sz="1000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Общественный транспорт и технологии, мировые рынки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14.11.2018 была проведена встреча с представителем запускаемого экспортного акселератора (сегмент – общественный транспорт и технологии, мировые рынки) TM </a:t>
                      </a:r>
                      <a:r>
                        <a:rPr lang="ru-RU" sz="1000" dirty="0" err="1" smtClean="0">
                          <a:latin typeface="Circe"/>
                        </a:rPr>
                        <a:t>Agency</a:t>
                      </a:r>
                      <a:r>
                        <a:rPr lang="ru-RU" sz="1000" dirty="0" smtClean="0">
                          <a:latin typeface="Circe"/>
                        </a:rPr>
                        <a:t> и Международного союза общественного транспорта (МСОТ / UITP). По итогам встречи было принято решение о дальнейшей работе по определению возможной роли акселератора МСОТ в системе акселерации АО «РЭЦ». Генеральный директор акселератора прорабатывает</a:t>
                      </a:r>
                      <a:r>
                        <a:rPr lang="ru-RU" sz="1000" baseline="0" dirty="0" smtClean="0">
                          <a:latin typeface="Circe"/>
                        </a:rPr>
                        <a:t> возможные варианты совместной реализации акселерационной программы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52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Circe"/>
                        </a:rPr>
                        <a:t>Alibaba (PAL)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Электронная торговля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31.10.2018 была проведена встреча с представителем PAL –</a:t>
                      </a:r>
                      <a:r>
                        <a:rPr lang="en-US" sz="1000" dirty="0" smtClean="0">
                          <a:latin typeface="Circe"/>
                        </a:rPr>
                        <a:t> </a:t>
                      </a:r>
                      <a:r>
                        <a:rPr lang="ru-RU" sz="1000" dirty="0" smtClean="0">
                          <a:latin typeface="Circe"/>
                        </a:rPr>
                        <a:t>сервисного партнера Alibaba.com в России для обсуждения возможной программы онлайн-акселерации по выводу компаний на экспорт посредством международных площадок электронной торговли. Р</a:t>
                      </a:r>
                      <a:r>
                        <a:rPr lang="ru-RU" sz="1000" baseline="0" dirty="0" smtClean="0">
                          <a:latin typeface="Circe"/>
                        </a:rPr>
                        <a:t>азработка концепции предусмотрена в 2019 году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8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Circe"/>
                        </a:rPr>
                        <a:t>ПАО «ВТБ»</a:t>
                      </a:r>
                      <a:endParaRPr lang="ru-RU" sz="1000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Клиенты банка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12.11.2018 проведена встреча с ПАО «ВТБ»: Договорились подготовить брошюру по формату совместной реализации акселерационных программ с описанием ролей участников и порядка взаимодействия на каждом этапе. Помимо этого, готовится прототип Личного кабинета участника акселерации, который вместе с методологией акселерации будет предоставляться Партнеру-Оператору (с целью унификации подходов к реализации совместных акселерационных программ). По итогам доработки, планируется очередная встреча с расширенным составом от ВТБ (</a:t>
                      </a:r>
                      <a:r>
                        <a:rPr lang="ru-RU" sz="1000" dirty="0" err="1" smtClean="0">
                          <a:latin typeface="Circe"/>
                        </a:rPr>
                        <a:t>клиентщики</a:t>
                      </a:r>
                      <a:r>
                        <a:rPr lang="ru-RU" sz="1000" dirty="0" smtClean="0">
                          <a:latin typeface="Circe"/>
                        </a:rPr>
                        <a:t>, ИТ, региональная сеть) для определения возможности участия ВТБ в проекте.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852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bg1"/>
                          </a:solidFill>
                          <a:latin typeface="Circe"/>
                          <a:ea typeface="+mn-ea"/>
                          <a:cs typeface="+mn-cs"/>
                        </a:rPr>
                        <a:t>EU Gateway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Circ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Высокотехнологичные компании в 9 отраслях, рынки Азии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29.11.2018 проведена встреча с руководителем акселератора, реализуемого совместно с </a:t>
                      </a:r>
                      <a:r>
                        <a:rPr lang="ru-RU" sz="1000" dirty="0" err="1" smtClean="0">
                          <a:latin typeface="Circe"/>
                        </a:rPr>
                        <a:t>PwC</a:t>
                      </a:r>
                      <a:r>
                        <a:rPr lang="ru-RU" sz="1000" dirty="0" smtClean="0">
                          <a:latin typeface="Circe"/>
                        </a:rPr>
                        <a:t>. По итогам встречи было принято решение о проработке вопросов возможности совместной реализации отраслевых акселерационных программ на базе АНО</a:t>
                      </a:r>
                      <a:r>
                        <a:rPr lang="ru-RU" sz="1000" baseline="0" dirty="0" smtClean="0">
                          <a:latin typeface="Circe"/>
                        </a:rPr>
                        <a:t> «МЭЦ». </a:t>
                      </a:r>
                      <a:r>
                        <a:rPr lang="ru-RU" sz="1000" dirty="0" smtClean="0">
                          <a:latin typeface="Circe"/>
                        </a:rPr>
                        <a:t>В настоящее время, представители</a:t>
                      </a:r>
                      <a:r>
                        <a:rPr lang="ru-RU" sz="1000" baseline="0" dirty="0" smtClean="0">
                          <a:latin typeface="Circe"/>
                        </a:rPr>
                        <a:t> </a:t>
                      </a:r>
                      <a:r>
                        <a:rPr lang="ru-RU" sz="1000" dirty="0" err="1" smtClean="0">
                          <a:latin typeface="Circe"/>
                        </a:rPr>
                        <a:t>PwC</a:t>
                      </a:r>
                      <a:r>
                        <a:rPr lang="ru-RU" sz="1000" baseline="0" dirty="0" smtClean="0">
                          <a:latin typeface="Circe"/>
                        </a:rPr>
                        <a:t> </a:t>
                      </a:r>
                      <a:r>
                        <a:rPr lang="ru-RU" sz="1000" dirty="0" smtClean="0">
                          <a:latin typeface="Circe"/>
                        </a:rPr>
                        <a:t>готовит презентацию с описание программы</a:t>
                      </a:r>
                      <a:r>
                        <a:rPr lang="ru-RU" sz="1000" baseline="0" dirty="0" smtClean="0">
                          <a:latin typeface="Circe"/>
                        </a:rPr>
                        <a:t> и предложениями для АНО «МЭЦ»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8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Circe"/>
                        </a:rPr>
                        <a:t>Пермский акселератор</a:t>
                      </a:r>
                      <a:endParaRPr lang="ru-RU" sz="1000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Клиенты Пермского края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irce"/>
                        </a:rPr>
                        <a:t>14.11.2018 проведена встреча с </a:t>
                      </a:r>
                      <a:r>
                        <a:rPr lang="ru-RU" sz="1000" dirty="0" err="1" smtClean="0">
                          <a:latin typeface="Circe"/>
                        </a:rPr>
                        <a:t>PwC</a:t>
                      </a:r>
                      <a:r>
                        <a:rPr lang="ru-RU" sz="1000" dirty="0" smtClean="0">
                          <a:latin typeface="Circe"/>
                        </a:rPr>
                        <a:t> по вопросу запуска акселератора в Пермском</a:t>
                      </a:r>
                      <a:r>
                        <a:rPr lang="ru-RU" sz="1000" baseline="0" dirty="0" smtClean="0">
                          <a:latin typeface="Circe"/>
                        </a:rPr>
                        <a:t> крае</a:t>
                      </a:r>
                      <a:r>
                        <a:rPr lang="ru-RU" sz="1000" dirty="0" smtClean="0">
                          <a:latin typeface="Circe"/>
                        </a:rPr>
                        <a:t>. </a:t>
                      </a:r>
                      <a:r>
                        <a:rPr lang="ru-RU" sz="1000" dirty="0" err="1" smtClean="0">
                          <a:latin typeface="Circe"/>
                        </a:rPr>
                        <a:t>PwC</a:t>
                      </a:r>
                      <a:r>
                        <a:rPr lang="ru-RU" sz="1000" dirty="0" smtClean="0">
                          <a:latin typeface="Circe"/>
                        </a:rPr>
                        <a:t> разработало</a:t>
                      </a:r>
                      <a:r>
                        <a:rPr lang="ru-RU" sz="1000" baseline="0" dirty="0" smtClean="0">
                          <a:latin typeface="Circe"/>
                        </a:rPr>
                        <a:t> концепцию акселератора для региона. В настоящее время, обсуждается вопрос цены.  </a:t>
                      </a:r>
                      <a:endParaRPr lang="ru-RU" sz="1000" dirty="0" smtClean="0">
                        <a:latin typeface="Circ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852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bg1"/>
                          </a:solidFill>
                          <a:latin typeface="Circe"/>
                        </a:rPr>
                        <a:t>Softline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Circe"/>
                        </a:rPr>
                        <a:t> </a:t>
                      </a:r>
                      <a:endParaRPr lang="ru-RU" sz="1000" dirty="0">
                        <a:solidFill>
                          <a:schemeClr val="bg1"/>
                        </a:solidFill>
                        <a:latin typeface="Circe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Технологические</a:t>
                      </a:r>
                    </a:p>
                    <a:p>
                      <a:r>
                        <a:rPr lang="ru-RU" sz="1000" dirty="0" smtClean="0">
                          <a:latin typeface="Circe"/>
                        </a:rPr>
                        <a:t>компании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Circe"/>
                        </a:rPr>
                        <a:t>22.11.2018</a:t>
                      </a:r>
                      <a:r>
                        <a:rPr lang="ru-RU" sz="1000" baseline="0" dirty="0" smtClean="0">
                          <a:latin typeface="Circe"/>
                        </a:rPr>
                        <a:t> проведена встреча с Фондом </a:t>
                      </a:r>
                      <a:r>
                        <a:rPr lang="ru-RU" sz="1000" baseline="0" dirty="0" err="1" smtClean="0">
                          <a:latin typeface="Circe"/>
                        </a:rPr>
                        <a:t>Борника</a:t>
                      </a:r>
                      <a:r>
                        <a:rPr lang="ru-RU" sz="1000" baseline="0" dirty="0" smtClean="0">
                          <a:latin typeface="Circe"/>
                        </a:rPr>
                        <a:t> по вопросу совместной реализации акселерационной программы. Программой акселерации предусмотрен отбор 15 высокотехнологичных компаний. Первый запуск предусмотрен в январе 2019 года.</a:t>
                      </a:r>
                      <a:endParaRPr lang="ru-RU" sz="1000" dirty="0">
                        <a:latin typeface="Circ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8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УЧАСТНИКИ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ПРОЕКТА (1/2)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45675"/>
              </p:ext>
            </p:extLst>
          </p:nvPr>
        </p:nvGraphicFramePr>
        <p:xfrm>
          <a:off x="316089" y="1244600"/>
          <a:ext cx="11700916" cy="4542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231">
                  <a:extLst>
                    <a:ext uri="{9D8B030D-6E8A-4147-A177-3AD203B41FA5}">
                      <a16:colId xmlns:a16="http://schemas.microsoft.com/office/drawing/2014/main" val="28432606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95344218"/>
                    </a:ext>
                  </a:extLst>
                </a:gridCol>
                <a:gridCol w="7644853">
                  <a:extLst>
                    <a:ext uri="{9D8B030D-6E8A-4147-A177-3AD203B41FA5}">
                      <a16:colId xmlns:a16="http://schemas.microsoft.com/office/drawing/2014/main" val="1648121930"/>
                    </a:ext>
                  </a:extLst>
                </a:gridCol>
                <a:gridCol w="521960">
                  <a:extLst>
                    <a:ext uri="{9D8B030D-6E8A-4147-A177-3AD203B41FA5}">
                      <a16:colId xmlns:a16="http://schemas.microsoft.com/office/drawing/2014/main" val="1214306439"/>
                    </a:ext>
                  </a:extLst>
                </a:gridCol>
                <a:gridCol w="527872">
                  <a:extLst>
                    <a:ext uri="{9D8B030D-6E8A-4147-A177-3AD203B41FA5}">
                      <a16:colId xmlns:a16="http://schemas.microsoft.com/office/drawing/2014/main" val="825194015"/>
                    </a:ext>
                  </a:extLst>
                </a:gridCol>
              </a:tblGrid>
              <a:tr h="643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Подразделение </a:t>
                      </a:r>
                      <a:b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(краткое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ФИО сотрудника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Роль </a:t>
                      </a:r>
                      <a:b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(функции на проекте)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загрузки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Формат </a:t>
                      </a:r>
                      <a:b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участия </a:t>
                      </a:r>
                      <a:r>
                        <a:rPr lang="ru-RU" sz="9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61660"/>
                  </a:ext>
                </a:extLst>
              </a:tr>
              <a:tr h="21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Национальный проект и программы развития экспорта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А. В. Кожевников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</a:tabLs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Осуществление стратегического управление проектом. Отвечает за соответствие проекта стратегии развития организации и за обеспечение проекта административной поддержкой, ресурсами и финансированием для его реализации.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675537"/>
                  </a:ext>
                </a:extLst>
              </a:tr>
              <a:tr h="28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реализации акселерационных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Г. А. Агамова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Формирование концепции экспортного акселератора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Координация взаимодействия с партнерами (коммерческие банки, ТПП)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Разработка, запуск и реализация совместных акселерационных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Взаимодействие с партнерами по мониторингу реализации совместных акселерационных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41110"/>
                  </a:ext>
                </a:extLst>
              </a:tr>
              <a:tr h="28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реализации акселерационных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И.О. Дзантиев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Сопровождение компаний-участников акселерации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реализации акселерационных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В.А. Хван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Разработка методологии акселерации и методики отбора компаний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582147"/>
                  </a:ext>
                </a:extLst>
              </a:tr>
              <a:tr h="227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реализации акселерационных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Т.Ю. Губанова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Мониторинг сроков исполнения контрольных точек проекта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Организационное обеспечение деятельности рабочей группы, включая внутренние и внешние коммуникации, ведение протоколов и переписки по вопросам реализации Проекта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783916"/>
                  </a:ext>
                </a:extLst>
              </a:tr>
              <a:tr h="227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реализации образовательных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А.Р. Никитина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Формирование концепции экспортных акселерационных программ и их разработка в рамках проектов «Повышение производительности труда и поддержка занятости» (Минэкономразвития РФ), «Малое и среднее предпринимательство и поддержка индивидуальной предпринимательской инициативы» (Минэкономразвития РФ).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Организация образовательных программ и обучающих мероприятий для тренеров-наставников, сотрудников ЦПЭ и участников акселерационных программ.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406313"/>
                  </a:ext>
                </a:extLst>
              </a:tr>
              <a:tr h="227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реализации образовательных программ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А.В. Лященко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141534"/>
                  </a:ext>
                </a:extLst>
              </a:tr>
              <a:tr h="440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реализации образовательных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С. В. Дудаков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Советник генерального директора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А.Ж. Литвинов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Разработка, запуск и реализация программы наставничества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8201" y="5915632"/>
            <a:ext cx="11875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*Формат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участия сотрудника в проекте. Ставится одна из трех цифр: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Частичная вовлеченность.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Участие в еженедельных статус-встречах РГ, встречах по рабочим вопросам, выполнение задач проекта на рабочем месте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Частичная вовлеченность + участие в проектных сессиях.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Тоже, что в варианте 1 + регулярные рабочие сессии по отработке проектных вопросов с отрывом от основной работы на несколько дней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    Размещение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площадке проекта.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Полная занятость на проекте с отрывом от операционной деятельности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2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УЧАСТНИКИ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ПРОЕКТА (2/2)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2384"/>
              </p:ext>
            </p:extLst>
          </p:nvPr>
        </p:nvGraphicFramePr>
        <p:xfrm>
          <a:off x="345698" y="1257300"/>
          <a:ext cx="11700916" cy="4308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231">
                  <a:extLst>
                    <a:ext uri="{9D8B030D-6E8A-4147-A177-3AD203B41FA5}">
                      <a16:colId xmlns:a16="http://schemas.microsoft.com/office/drawing/2014/main" val="28432606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95344218"/>
                    </a:ext>
                  </a:extLst>
                </a:gridCol>
                <a:gridCol w="7644853">
                  <a:extLst>
                    <a:ext uri="{9D8B030D-6E8A-4147-A177-3AD203B41FA5}">
                      <a16:colId xmlns:a16="http://schemas.microsoft.com/office/drawing/2014/main" val="1648121930"/>
                    </a:ext>
                  </a:extLst>
                </a:gridCol>
                <a:gridCol w="521960">
                  <a:extLst>
                    <a:ext uri="{9D8B030D-6E8A-4147-A177-3AD203B41FA5}">
                      <a16:colId xmlns:a16="http://schemas.microsoft.com/office/drawing/2014/main" val="1214306439"/>
                    </a:ext>
                  </a:extLst>
                </a:gridCol>
                <a:gridCol w="527872">
                  <a:extLst>
                    <a:ext uri="{9D8B030D-6E8A-4147-A177-3AD203B41FA5}">
                      <a16:colId xmlns:a16="http://schemas.microsoft.com/office/drawing/2014/main" val="825194015"/>
                    </a:ext>
                  </a:extLst>
                </a:gridCol>
              </a:tblGrid>
              <a:tr h="637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Подразделение </a:t>
                      </a:r>
                      <a:b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(краткое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ФИО сотрудника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Роль </a:t>
                      </a:r>
                      <a:b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(функции на проекте)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загрузки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Формат </a:t>
                      </a:r>
                      <a:b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участия </a:t>
                      </a:r>
                      <a:r>
                        <a:rPr lang="ru-RU" sz="9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61660"/>
                  </a:ext>
                </a:extLst>
              </a:tr>
              <a:tr h="21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региональному проекту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Н.А. Минаева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Координация работы с РОИВ в части привлечения кандидатов для получения акселерационной поддержки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Координация работ ЦПЭ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региональной сети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Г.В. Ладышев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Работа с компаниями в части привлечения кандидатов для получения акселерационной поддержки и координация собственной сети РЭЦ в части акселерационной программы.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Организация сопровождения компаний в межмодульный период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экспортной политики и анализа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М.Ю. Меньшиков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Участие в акселерационной поддержке компаний – аналитическая поддержка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бизнес-коммуникациям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А.И. Архипов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Участие в акселерационной поддержке компаний – поиск партнеров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41110"/>
                  </a:ext>
                </a:extLst>
              </a:tr>
              <a:tr h="15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стратегического развития и инноваций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В. В. Рыбаков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Развитие продуктовой линейки в части акселерационных программ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582147"/>
                  </a:ext>
                </a:extLst>
              </a:tr>
              <a:tr h="227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внешних связей и коммуникаций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В.В. Родина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Формирование медиа-плана и стратегии информационного продвижения акселерационной программы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783916"/>
                  </a:ext>
                </a:extLst>
              </a:tr>
              <a:tr h="227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информационным технологиям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Г.И. Тюрин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Разработка критериев для формирования воронки потенциальных участников, верификация, выгрузка данных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406313"/>
                  </a:ext>
                </a:extLst>
              </a:tr>
              <a:tr h="227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Направление по информационным технологиям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Е. А. Беляевская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Интеграция процессов акселерации в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CRM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-системе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14153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8201" y="5934682"/>
            <a:ext cx="11875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*Формат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участия сотрудника в проекте. Ставится одна из трех цифр: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Частичная вовлеченность.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Участие в еженедельных статус-встречах РГ, встречах по рабочим вопросам, выполнение задач проекта на рабочем месте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Частичная вовлеченность + участие в проектных сессиях.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Тоже, что в варианте 1 + регулярные рабочие сессии по отработке проектных вопросов с отрывом от основной работы на несколько дней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    Размещение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площадке проекта.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Полная занятость на проекте с отрывом от операционной деятельности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8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389248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Финансирование проекта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6035"/>
              </p:ext>
            </p:extLst>
          </p:nvPr>
        </p:nvGraphicFramePr>
        <p:xfrm>
          <a:off x="341057" y="1301062"/>
          <a:ext cx="11347939" cy="5118100"/>
        </p:xfrm>
        <a:graphic>
          <a:graphicData uri="http://schemas.openxmlformats.org/drawingml/2006/table">
            <a:tbl>
              <a:tblPr/>
              <a:tblGrid>
                <a:gridCol w="3945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7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7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r"/>
                          <a:tab pos="3543300" algn="l"/>
                          <a:tab pos="6858000" algn="r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Статья затрат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кв. 2018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кв. 2019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кв. 2019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кв. 2019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кв. 2019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конца 2019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(прогноз)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6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РЭЦ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Образовательная программа акселерации </a:t>
                      </a:r>
                      <a:r>
                        <a:rPr lang="ru-RU" sz="10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акселерации</a:t>
                      </a:r>
                      <a:r>
                        <a:rPr lang="ru-RU" sz="1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МСП с сопровождением тренеров-наставников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</a:t>
                      </a:r>
                      <a:endParaRPr lang="ru-RU" sz="10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программы для обучения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бизнес-тренеров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программы для обучения МСП в рамках акселерации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Разработка методологической базы, п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роведение </a:t>
                      </a:r>
                      <a:r>
                        <a:rPr lang="ru-RU" sz="10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асессмента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обучения 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сертификации 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тренеров-наставников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7850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4886,25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27395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Разработка онлайн-материалов и </a:t>
                      </a:r>
                      <a:r>
                        <a:rPr lang="ru-RU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запуск онлайн-мероприятий в рамках программ акселерации</a:t>
                      </a:r>
                      <a:r>
                        <a:rPr lang="ru-RU" sz="1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Реклама, маркетинг, внешние коммуникации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dirty="0" smtClean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Подготовка пиар-мероприятий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Подготовка 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презентационных материалов</a:t>
                      </a:r>
                      <a:b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публичных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мероприятий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Экспертиза </a:t>
                      </a:r>
                      <a:r>
                        <a:rPr lang="ru-RU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доработка методологии программ акселерации с использованием международного опыта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10000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387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Субсидия Минэкономразвития</a:t>
                      </a:r>
                      <a:r>
                        <a:rPr lang="ru-RU" sz="105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РФ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16" marR="2041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16" marR="20416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16" marR="20416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16" marR="20416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16" marR="20416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16" marR="2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16" marR="20416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02945" algn="l"/>
                        </a:tabLs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Реализация образовательной программы акселерации в рамках национального проекта «Повышение производительности труда и поддержка занятости»</a:t>
                      </a:r>
                      <a:endParaRPr lang="ru-RU" sz="10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000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 ПО ПРОЕКТУ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26836,25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32686,25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4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2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557" y="2913494"/>
            <a:ext cx="231343" cy="281635"/>
          </a:xfrm>
          <a:prstGeom prst="rect">
            <a:avLst/>
          </a:prstGeom>
        </p:spPr>
      </p:pic>
      <p:pic>
        <p:nvPicPr>
          <p:cNvPr id="18" name="Picture 17" descr="2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071" y="3715902"/>
            <a:ext cx="210312" cy="256032"/>
          </a:xfrm>
          <a:prstGeom prst="rect">
            <a:avLst/>
          </a:prstGeom>
        </p:spPr>
      </p:pic>
      <p:pic>
        <p:nvPicPr>
          <p:cNvPr id="19" name="Picture 18" descr="2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071" y="2291973"/>
            <a:ext cx="210312" cy="256032"/>
          </a:xfrm>
          <a:prstGeom prst="rect">
            <a:avLst/>
          </a:prstGeom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2560798" y="2217972"/>
            <a:ext cx="7830977" cy="34278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solidFill>
                  <a:srgbClr val="283E6E"/>
                </a:solidFill>
                <a:latin typeface="Circe"/>
                <a:cs typeface="Circe"/>
              </a:rPr>
              <a:t>Cбор</a:t>
            </a:r>
            <a:r>
              <a:rPr lang="ru-RU" sz="2000" dirty="0">
                <a:solidFill>
                  <a:srgbClr val="283E6E"/>
                </a:solidFill>
                <a:latin typeface="Circe"/>
                <a:cs typeface="Circe"/>
              </a:rPr>
              <a:t> обширной базы по проблематике </a:t>
            </a:r>
            <a:r>
              <a:rPr lang="ru-RU" sz="2000" dirty="0" smtClean="0">
                <a:solidFill>
                  <a:srgbClr val="283E6E"/>
                </a:solidFill>
                <a:latin typeface="Circe"/>
                <a:cs typeface="Circe"/>
              </a:rPr>
              <a:t>экспорта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283E6E"/>
              </a:solidFill>
              <a:latin typeface="Circe"/>
              <a:cs typeface="Circ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283E6E"/>
                </a:solidFill>
                <a:latin typeface="Circe"/>
                <a:cs typeface="Circe"/>
              </a:rPr>
              <a:t>Увеличение клиентов РЭЦ за счет участников </a:t>
            </a:r>
            <a:r>
              <a:rPr lang="ru-RU" sz="2000" dirty="0" smtClean="0">
                <a:solidFill>
                  <a:srgbClr val="283E6E"/>
                </a:solidFill>
                <a:latin typeface="Circe"/>
                <a:cs typeface="Circe"/>
              </a:rPr>
              <a:t>акселерации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283E6E"/>
              </a:solidFill>
              <a:latin typeface="Circe"/>
              <a:cs typeface="Circ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283E6E"/>
                </a:solidFill>
                <a:latin typeface="Circe"/>
                <a:cs typeface="Circe"/>
              </a:rPr>
              <a:t>Повышение узнаваемости и имиджа РЭЦ, в том числе в </a:t>
            </a:r>
            <a:r>
              <a:rPr lang="ru-RU" sz="2000" dirty="0" smtClean="0">
                <a:solidFill>
                  <a:srgbClr val="283E6E"/>
                </a:solidFill>
                <a:latin typeface="Circe"/>
                <a:cs typeface="Circe"/>
              </a:rPr>
              <a:t>регионах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283E6E"/>
              </a:solidFill>
              <a:latin typeface="Circe"/>
              <a:cs typeface="Circ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283E6E"/>
                </a:solidFill>
                <a:latin typeface="Circe"/>
                <a:cs typeface="Circe"/>
              </a:rPr>
              <a:t>Повышение эффективности мер государственной поддержки экспорта, особенно субъектов МСП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pic>
        <p:nvPicPr>
          <p:cNvPr id="10" name="Picture 17" descr="2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071" y="4597491"/>
            <a:ext cx="210312" cy="25603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Косвенные эффекты реализации проекта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Отработка замечаний (1/3)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64706"/>
              </p:ext>
            </p:extLst>
          </p:nvPr>
        </p:nvGraphicFramePr>
        <p:xfrm>
          <a:off x="375557" y="1147478"/>
          <a:ext cx="11527971" cy="52580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№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Замечание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Изменения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Синхронизировать паспорт и представленную презентацию.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Паспорт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 проекта приведен в соответствие с презентацией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Предусмотреть КТ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по внесению паспорта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по масштабированию акселерационных программ в 2020 году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Добавлена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КТ «По итогам пилотирования внесен на Управляющий комитет паспорт проекта по масштабированию акселерационных программ с уточненными показателями» со сроком реализации 30.06.2020 (пункт 10.3 плана КТ паспорта проекта)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Проработать критерии успешной конверсии для каждого из типов участников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Результаты и критерии успешной реализации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акселерационных программ разработаны и включены в паспорт (Раздел «дополнительные  комментарии к показателям») и презентацию проекта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(слайд 4)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Дополнительно проанализировать критерии для отбора компаний в акселератор, в частности объем выручки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В критерии отбора в акселерационные программы добавлены пороговые значения объема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выручки (кроме совместной программы со Сбербанком) (слайд 10)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Указать показатели в разрезе каждого из видов акселератора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Показатели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 по участию и конверсии в разрезе программ акселерации включены в паспорт (раздел «целевые показатели») и презентацию проекта (слайд 12)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Проанализировать подход к реализации онлайн акселератора и соответствующие показатели по числу участников и конверсии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программы онлайн-акселератора запланирована в 2019 году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Проработать и отразить в плане точный график старта функционирования каждого из 6 видов акселератора.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Добавлены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КТ по запуску 4 запланированных программ акселерации (пункты плана КТ 5.3, 6.2, 7.1, 8.2) (слайд 28)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Проработать внутренний КПЭ ««конверсия услуги РЭЦ»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(для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генерации потока клиентов на продукты РЭЦ)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Предусмотрена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КТ в паспорте проекта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(пункт плана КТ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10.2)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Выработать модель взаимодействия в рамках формирования КПЭ для тренера-наставника и КМ РЭЦ. Разработать методику мотивации для тренера-наставника и КМ РЭЦ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Предусмотрена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КТ в паспорте проекта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(пункт плана КТ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3.4)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Обратить внимание на недопустимость двойного учета компаний, которые могли воспользоваться разными видами акселераторов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Принято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решение о возможности участия в нескольких программах акселерации в зависимости от уровня экспортной зрелости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Включить в результаты проекта проработку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страновых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отраслевых приоритетов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Проработка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страновых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отраслевых приоритетов предусмотрена в рамках разработки отраслевых программ акселерации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1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ПРЕДПОСЫЛКИ ЗАПУСКА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ПРОЕКТА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333" y="6008861"/>
            <a:ext cx="10654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irce"/>
                <a:cs typeface="Circe"/>
              </a:rPr>
              <a:t>*Наибольшие препятствия согласно опросу российских фирм ЦЭФИР.</a:t>
            </a:r>
          </a:p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irce"/>
                <a:cs typeface="Circe"/>
              </a:rPr>
              <a:t> Среди прочих препятствий указывались засилье бюрократии, коррупция,  деятельность налоговых служб.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61951" y="1602317"/>
            <a:ext cx="5171944" cy="4546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600"/>
              </a:lnSpc>
            </a:pPr>
            <a:r>
              <a:rPr lang="ru-RU" sz="2000" dirty="0" smtClean="0"/>
              <a:t>Для выполнений целей Указа необходимо обеспечить появление новых компаний-экспортеров, в том числе МСП.</a:t>
            </a:r>
          </a:p>
          <a:p>
            <a:pPr algn="just">
              <a:lnSpc>
                <a:spcPts val="2600"/>
              </a:lnSpc>
            </a:pPr>
            <a:r>
              <a:rPr lang="ru-RU" sz="2000" dirty="0" smtClean="0"/>
              <a:t>Потенциальные экспортеры не обладают достаточными компетенциями, знаниями и информацией о возможностях выхода на внешние рынки. Среди мер государственной поддержки отсутствуют инструменты ускоренного взращивания экспортеров через акселерацию.</a:t>
            </a:r>
            <a:endParaRPr lang="ru-RU" sz="2000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611780"/>
              </p:ext>
            </p:extLst>
          </p:nvPr>
        </p:nvGraphicFramePr>
        <p:xfrm>
          <a:off x="5533895" y="1487690"/>
          <a:ext cx="6331324" cy="433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661397" y="1236057"/>
            <a:ext cx="5107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Ключевые барьеры для выхода на экспорт*</a:t>
            </a:r>
          </a:p>
        </p:txBody>
      </p:sp>
    </p:spTree>
    <p:extLst>
      <p:ext uri="{BB962C8B-B14F-4D97-AF65-F5344CB8AC3E}">
        <p14:creationId xmlns:p14="http://schemas.microsoft.com/office/powerpoint/2010/main" val="30184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Отработка замечаний (2/3)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592"/>
              </p:ext>
            </p:extLst>
          </p:nvPr>
        </p:nvGraphicFramePr>
        <p:xfrm>
          <a:off x="524325" y="1235845"/>
          <a:ext cx="11150601" cy="48814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1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0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№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Замечание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Изменения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Запустить процесс создания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«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Welcome pack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Материалы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 разрабатываются совместно с продуктовыми направлениями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Предусмотреть создание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 Центра экспертизы.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Circe" panose="020B0502020203020203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Проработать вопросы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: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На базе чего формируется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Перечень необходимых экспертиз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Перечень потенциальных партнеров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Схема взаимодействия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Разработка концепции Центра экспертизы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включена в презентацию проекта. Предусмотрено создание Центра экспертизы в рамах сети аккредитованных партнеров.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(слайд 24)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Проработать вопросы по продуктовой линейке: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сформировать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перечень продуктов, необходимых в рамках реализации акселерации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просчитать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пропускную способность продуктов РЭЦ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Совместно с направлением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«стратегического развития и инноваций» разрабатывается продуктовая линейка акселерации и проводится оценка пропускной способности. Добавлены соответствующие КТ в паспорт (пункты 1.1 и 1.5 плана КТ паспорта проекта)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(Слайды 8, 27-33)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15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noProof="0" dirty="0" smtClean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Проработать вопросы по тренерам-наставникам: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00" noProof="0" dirty="0" smtClean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где будет проводиться подготовка тренеров-наставников?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00" noProof="0" dirty="0" smtClean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по каким критериями будем их оценивать?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00" noProof="0" dirty="0" smtClean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необходимо предусмотреть «повышение компетенций» раз в полгода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00" noProof="0" dirty="0" smtClean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указать КТ по подготовке методологии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Подготовка на базе Школы экспорта РЭЦ (очно/дистанционно) по направлениям: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Продукты группы РЭЦ (вкл. господдержку)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Экспортный маркетинг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Экспорт по каналам он-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лайн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торговли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Contracting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(вкл. расчет экспортной цены и подготовка коммерческого предложения)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Оптимизация логистических издержек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диагностики / интервью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-планирование (требует уточнения)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Командное взаимодействие (возможно на базе корпоративного обучения РЭЦ)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Для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коучей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прошедших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ассесмент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будет проводиться тестирование  Школы Экспорта  «100 вопросов» с целью оценки текущего уровня экспортных знаний и формирования индивидуального плана обучения.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По итогам обучения, будет проводиться аттестация. Критерии оценки и периодичность аттестации/повышения квалификации будут  разработаны  ШЭ  совместно  с внешним подрядчиком.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Установлена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КТ по подготовке методологии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добавлена в паспорт.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(Пункт плана КТ 3.3)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(Слайды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25-26)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6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Отработка замечаний (3/3)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75647"/>
              </p:ext>
            </p:extLst>
          </p:nvPr>
        </p:nvGraphicFramePr>
        <p:xfrm>
          <a:off x="573312" y="1431791"/>
          <a:ext cx="11134273" cy="3823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8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№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Замечание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Изменения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Проработать вопросы: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добавленная ценность для экспортера, которую формируют тренеры-наставники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разработать жесткие критерии отбора тренеров-наставников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рассчитать нагрузку на 1 тренера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Добавленная ценность для экспортера, которую формируют тренеры-наставники: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индивидуального плана действий* для компании, приводящего к заключению новой экспортной сделки(-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Продажа продуктов и услуг РЭЦ – в контексте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-плана, привлечение новых клиентов МСП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Сопровождение и навигация компании в процессе реализации плана выхода на новые рынки (новая услуга РЭЦ**)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Привнесение компетенций и лучших практик из сообщества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коучей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конкретного клиента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Ассесмент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-центр – как стандарт отбора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коучей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(воронка 43 -&gt; 5 -&gt; 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Жесткий профиль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коуча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(совместно с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Н.Исаевой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включая: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«практического опыта экспортной деятельности»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Предпринимательский опыт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Высокая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клиентоориентированность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Остаются лучшие, дающие результат (KPI каждого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коуча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минимум 20 компаний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результативно завершили акселерацию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3 года)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Нагрузка: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компаний на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коуча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год (диагностика и интервью);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проектов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ction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-планов на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коуча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год;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подписанных меморандумов в год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согласованных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action-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компаний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результативно завершили акселерацию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3 года.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17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Ускорить процесс разработки методологии и запуска процесса обучения тренеров-наставников.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презентацию включены слайды по обучению тренеров-наставников. Сроки КТ добавлены в паспорт проекта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(пункты плана КТ 3.2-3.7)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(слайды 25, 26)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2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Вопросы в текущей проработке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328580"/>
              </p:ext>
            </p:extLst>
          </p:nvPr>
        </p:nvGraphicFramePr>
        <p:xfrm>
          <a:off x="622300" y="1382805"/>
          <a:ext cx="10945586" cy="4943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2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7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№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Замечание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irce" panose="020B0502020203020203"/>
                        </a:rPr>
                        <a:t>Ответственные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Разработать концепцию «Экспертной оценки конкурентоспособности продукта на внешних рынках» в рамках реализации проекта акселерации.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При этом, предусмотреть варианты реализации «центра экспертизы» с использованием онлайн информационных платформ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Г.Агамова</a:t>
                      </a:r>
                      <a:r>
                        <a:rPr lang="ru-RU" sz="1000" dirty="0">
                          <a:latin typeface="Circe" panose="020B0502020203020203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Д.Оганезов</a:t>
                      </a:r>
                      <a:r>
                        <a:rPr lang="ru-RU" sz="1000" dirty="0">
                          <a:latin typeface="Circe" panose="020B0502020203020203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А.Аникьев</a:t>
                      </a:r>
                      <a:r>
                        <a:rPr lang="ru-RU" sz="1000" dirty="0">
                          <a:latin typeface="Circe" panose="020B0502020203020203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Circe" panose="020B0502020203020203"/>
                        </a:rPr>
                        <a:t>К.Орлов</a:t>
                      </a:r>
                      <a:endParaRPr lang="ru-RU" sz="1000" dirty="0">
                        <a:latin typeface="Circe" panose="020B0502020203020203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При разработке концепции совместно с юридическим подразделением проработать вопросы доступа к коммерческой тайне, персональным данным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Г.Агамова</a:t>
                      </a:r>
                      <a:r>
                        <a:rPr lang="ru-RU" sz="1000" dirty="0">
                          <a:latin typeface="Circe" panose="020B0502020203020203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И.Кушнир</a:t>
                      </a:r>
                      <a:r>
                        <a:rPr lang="ru-RU" sz="1000" dirty="0">
                          <a:latin typeface="Circe" panose="020B0502020203020203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Д.Оганезов</a:t>
                      </a:r>
                      <a:endParaRPr lang="ru-RU" sz="1000" dirty="0">
                        <a:latin typeface="Circe" panose="020B0502020203020203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Разработать условия платности экспертизы (на каких условиях, в каких случаях и т.д.), а также типовое соглашение об экспертном сопровождении компании-участника акселерации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Г.Агамова,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И.Кушнир,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Д.Оганезов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Совместно с ИТ-подразделением проработать возможность интеграции экспертных платформ и информационного ресурса РЭЦ, а также акселераторов, реализующихся на базе онлайн-платформ (Сбербанк и др.).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Г.Агамова,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А.Михайлик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Доработать стартовое пакетное предложение «</a:t>
                      </a:r>
                      <a:r>
                        <a:rPr lang="ru-RU" sz="1000" dirty="0" err="1">
                          <a:latin typeface="Circe" panose="020B0502020203020203"/>
                        </a:rPr>
                        <a:t>Welcome</a:t>
                      </a:r>
                      <a:r>
                        <a:rPr lang="ru-RU" sz="1000" dirty="0">
                          <a:latin typeface="Circe" panose="020B0502020203020203"/>
                        </a:rPr>
                        <a:t> </a:t>
                      </a:r>
                      <a:r>
                        <a:rPr lang="ru-RU" sz="1000" dirty="0" err="1">
                          <a:latin typeface="Circe" panose="020B0502020203020203"/>
                        </a:rPr>
                        <a:t>pack</a:t>
                      </a:r>
                      <a:r>
                        <a:rPr lang="ru-RU" sz="1000" dirty="0">
                          <a:latin typeface="Circe" panose="020B0502020203020203"/>
                        </a:rPr>
                        <a:t>» в части материалов, историй успеха, специальных финансовых и нефинансовых предложений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 Г.Агамова,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Р.Смагин,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В.Пушкарная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Проработать возможность параллельной реализации мероприятий в рамках </a:t>
                      </a:r>
                      <a:r>
                        <a:rPr lang="ru-RU" sz="1000" dirty="0" err="1">
                          <a:latin typeface="Circe" panose="020B0502020203020203"/>
                        </a:rPr>
                        <a:t>экшн</a:t>
                      </a:r>
                      <a:r>
                        <a:rPr lang="ru-RU" sz="1000" dirty="0">
                          <a:latin typeface="Circe" panose="020B0502020203020203"/>
                        </a:rPr>
                        <a:t> плана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Г.Агамова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Доработать типовое соглашение с оператором, реализующими акселерационную программу совместно с РЭЦ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Г.Агамова</a:t>
                      </a:r>
                      <a:endParaRPr lang="ru-RU" sz="1000" dirty="0">
                        <a:latin typeface="Circe" panose="020B0502020203020203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И.Кушнир</a:t>
                      </a:r>
                      <a:endParaRPr lang="ru-RU" sz="1000" dirty="0">
                        <a:latin typeface="Circe" panose="020B0502020203020203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Доработать проект положения об акселерации (на период пилота в 2019 году) и его актуализация по итогам пилота (в 2020 году)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Г.Агамова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Д.Оганезов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Согласовать пропускную способность услуг инфраструктуры РЭЦ с потребностями акселерационных программ (с учетом услуг ЦПЭ, а также привлечением партнерской сети)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Г.Агамова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Д.Оганезов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irce" panose="020B0502020203020203"/>
                        </a:rPr>
                        <a:t>А.Аникьев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irce" panose="020B0502020203020203"/>
                        </a:rPr>
                        <a:t>Разработать финансовую модель эффективности акселерационного проекта для группы РЭЦ по итогам пилота в 2019 году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irce" panose="020B0502020203020203"/>
                        </a:rPr>
                        <a:t>А.Кожевников</a:t>
                      </a:r>
                      <a:endParaRPr lang="ru-RU" sz="1000" dirty="0">
                        <a:latin typeface="Circe" panose="020B0502020203020203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467092" y="5556738"/>
            <a:ext cx="6072920" cy="12658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aseline="30000" dirty="0">
                <a:solidFill>
                  <a:srgbClr val="283E6E"/>
                </a:solidFill>
                <a:latin typeface="Circe" panose="020B0502020203020203" pitchFamily="34" charset="-52"/>
              </a:rPr>
              <a:t>123610, Москва</a:t>
            </a:r>
            <a:r>
              <a:rPr lang="en-US" sz="2000" baseline="30000" dirty="0">
                <a:solidFill>
                  <a:srgbClr val="283E6E"/>
                </a:solidFill>
                <a:latin typeface="Circe" panose="020B0502020203020203" pitchFamily="34" charset="-52"/>
              </a:rPr>
              <a:t>,</a:t>
            </a:r>
            <a:r>
              <a:rPr lang="en-US" sz="2000" dirty="0">
                <a:solidFill>
                  <a:srgbClr val="283E6E"/>
                </a:solidFill>
                <a:latin typeface="Circe" panose="020B0502020203020203" pitchFamily="34" charset="-52"/>
              </a:rPr>
              <a:t> </a:t>
            </a:r>
            <a:r>
              <a:rPr lang="ru-RU" sz="2000" baseline="30000" dirty="0">
                <a:solidFill>
                  <a:srgbClr val="283E6E"/>
                </a:solidFill>
                <a:latin typeface="Circe" panose="020B0502020203020203" pitchFamily="34" charset="-52"/>
              </a:rPr>
              <a:t>Краснопресненская наб., 12	</a:t>
            </a:r>
            <a:endParaRPr lang="ru-RU" sz="2000" dirty="0">
              <a:solidFill>
                <a:srgbClr val="283E6E"/>
              </a:solidFill>
              <a:latin typeface="Circe" panose="020B0502020203020203" pitchFamily="34" charset="-52"/>
            </a:endParaRPr>
          </a:p>
          <a:p>
            <a:pPr algn="l"/>
            <a:r>
              <a:rPr lang="en-US" sz="2000" baseline="30000" dirty="0">
                <a:solidFill>
                  <a:srgbClr val="283E6E"/>
                </a:solidFill>
                <a:latin typeface="Circe" panose="020B0502020203020203" pitchFamily="34" charset="-52"/>
              </a:rPr>
              <a:t>www.exportcenter.ru</a:t>
            </a:r>
            <a:endParaRPr lang="en-US" sz="2000" dirty="0">
              <a:solidFill>
                <a:srgbClr val="283E6E"/>
              </a:solidFill>
              <a:latin typeface="Circe" panose="020B0502020203020203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84923" y="2689698"/>
            <a:ext cx="3498073" cy="10156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6000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Приложения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817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Приложение 1. Концепция Центра Экспертизы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786" y="1013702"/>
            <a:ext cx="113022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ysClr val="windowText" lastClr="000000"/>
                </a:solidFill>
                <a:latin typeface="Circe" panose="020B0502020203020203"/>
              </a:rPr>
              <a:t>Концепция предполагает предоставление в рамках акселерации консультационных </a:t>
            </a:r>
            <a:r>
              <a:rPr lang="ru-RU" dirty="0" smtClean="0">
                <a:solidFill>
                  <a:sysClr val="windowText" lastClr="000000"/>
                </a:solidFill>
                <a:latin typeface="Circe" panose="020B0502020203020203"/>
              </a:rPr>
              <a:t>услуг, а также проведение экспертной оценки конкурентоспособности продукта участников с привлечением </a:t>
            </a:r>
            <a:r>
              <a:rPr lang="ru-RU" dirty="0">
                <a:solidFill>
                  <a:sysClr val="windowText" lastClr="000000"/>
                </a:solidFill>
                <a:latin typeface="Circe" panose="020B0502020203020203"/>
              </a:rPr>
              <a:t>внешней экспертизы партнеров </a:t>
            </a:r>
            <a:r>
              <a:rPr lang="ru-RU" dirty="0" smtClean="0">
                <a:solidFill>
                  <a:sysClr val="windowText" lastClr="000000"/>
                </a:solidFill>
                <a:latin typeface="Circe" panose="020B0502020203020203"/>
              </a:rPr>
              <a:t>РЭЦ.</a:t>
            </a:r>
          </a:p>
          <a:p>
            <a:endParaRPr lang="ru-RU" dirty="0">
              <a:solidFill>
                <a:sysClr val="windowText" lastClr="000000"/>
              </a:solidFill>
              <a:latin typeface="Circe" panose="020B0502020203020203"/>
            </a:endParaRPr>
          </a:p>
          <a:p>
            <a:r>
              <a:rPr lang="ru-RU" dirty="0" smtClean="0">
                <a:solidFill>
                  <a:sysClr val="windowText" lastClr="000000"/>
                </a:solidFill>
                <a:latin typeface="Circe" panose="020B0502020203020203"/>
              </a:rPr>
              <a:t>Концепция будет уточнена к июню 2019 г.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945956" y="3469280"/>
            <a:ext cx="14787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Запросы на экспертизу</a:t>
            </a:r>
            <a:endParaRPr lang="ru-RU" sz="14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264345" y="3698349"/>
            <a:ext cx="1399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Внешняя экспертиза</a:t>
            </a:r>
            <a:endParaRPr lang="ru-RU" sz="1400" dirty="0"/>
          </a:p>
        </p:txBody>
      </p:sp>
      <p:sp>
        <p:nvSpPr>
          <p:cNvPr id="27" name="Rectangle 46"/>
          <p:cNvSpPr/>
          <p:nvPr/>
        </p:nvSpPr>
        <p:spPr>
          <a:xfrm>
            <a:off x="5627711" y="1959006"/>
            <a:ext cx="6251785" cy="4693003"/>
          </a:xfrm>
          <a:prstGeom prst="round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4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35" name="Rectangle 46"/>
          <p:cNvSpPr/>
          <p:nvPr/>
        </p:nvSpPr>
        <p:spPr>
          <a:xfrm>
            <a:off x="419100" y="3842740"/>
            <a:ext cx="1468047" cy="1127639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Участники акселерации</a:t>
            </a:r>
            <a:endParaRPr lang="ru-RU" sz="14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786423" y="4678821"/>
            <a:ext cx="17977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Собственная / внешняя экспертиза</a:t>
            </a:r>
            <a:endParaRPr lang="ru-RU" sz="1400" dirty="0"/>
          </a:p>
        </p:txBody>
      </p:sp>
      <p:sp>
        <p:nvSpPr>
          <p:cNvPr id="131" name="Стрелка влево 130"/>
          <p:cNvSpPr/>
          <p:nvPr/>
        </p:nvSpPr>
        <p:spPr>
          <a:xfrm>
            <a:off x="1887148" y="4441863"/>
            <a:ext cx="1697072" cy="229068"/>
          </a:xfrm>
          <a:prstGeom prst="leftArrow">
            <a:avLst/>
          </a:prstGeom>
          <a:solidFill>
            <a:srgbClr val="407E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46"/>
          <p:cNvSpPr/>
          <p:nvPr/>
        </p:nvSpPr>
        <p:spPr>
          <a:xfrm>
            <a:off x="3344076" y="3784540"/>
            <a:ext cx="1023123" cy="1027631"/>
          </a:xfrm>
          <a:prstGeom prst="ellipse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  <a:latin typeface="Circe" panose="020B0502020203020203"/>
              </a:rPr>
              <a:t>РЭЦ</a:t>
            </a:r>
            <a:endParaRPr lang="ru-RU" sz="20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132" name="Стрелка влево 131"/>
          <p:cNvSpPr/>
          <p:nvPr/>
        </p:nvSpPr>
        <p:spPr>
          <a:xfrm rot="10800000">
            <a:off x="1887144" y="3992500"/>
            <a:ext cx="1558191" cy="229068"/>
          </a:xfrm>
          <a:prstGeom prst="leftArrow">
            <a:avLst/>
          </a:prstGeom>
          <a:solidFill>
            <a:srgbClr val="407E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4367200" y="4305182"/>
            <a:ext cx="1239864" cy="0"/>
          </a:xfrm>
          <a:prstGeom prst="straightConnector1">
            <a:avLst/>
          </a:prstGeom>
          <a:ln w="19050"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10461"/>
              </p:ext>
            </p:extLst>
          </p:nvPr>
        </p:nvGraphicFramePr>
        <p:xfrm>
          <a:off x="5607064" y="2330663"/>
          <a:ext cx="6289366" cy="4279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458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latin typeface="Circe" panose="020B0502020203020203"/>
                        </a:rPr>
                        <a:t>Маркетинговая и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latin typeface="Circe" panose="020B0502020203020203"/>
                        </a:rPr>
                        <a:t> отраслевая экспертиза;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latin typeface="Circe" panose="020B0502020203020203"/>
                        </a:rPr>
                        <a:t>условия доступа на рынке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Аналитический центр по внешней торговле 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Минпромторг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 России)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Аналитический центр при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 Правительстве РФ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Всероссийская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 академия внешней торговли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Circe" panose="020B0502020203020203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Высшая школа экономики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Исследовательский центр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 М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irce" panose="020B0502020203020203"/>
                          <a:ea typeface="+mn-ea"/>
                          <a:cs typeface="+mn-cs"/>
                        </a:rPr>
                        <a:t>еждународная торговля и интеграция (ITI)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latin typeface="Circe" panose="020B0502020203020203"/>
                        </a:rPr>
                        <a:t>Агроэкспорт</a:t>
                      </a:r>
                      <a:endParaRPr lang="ru-RU" sz="1200" dirty="0" smtClean="0">
                        <a:latin typeface="Circe" panose="020B0502020203020203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Circe" panose="020B0502020203020203"/>
                        </a:rPr>
                        <a:t>ВЭБ.РФ, Корпорация МСП, РФПИ, ФРПЮ</a:t>
                      </a:r>
                      <a:endParaRPr lang="ru-RU" sz="1200" dirty="0">
                        <a:latin typeface="Circe" panose="020B0502020203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latin typeface="Circe" panose="020B0502020203020203"/>
                        </a:rPr>
                        <a:t>Логистическая экспертиза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Circe" panose="020B0502020203020203"/>
                        </a:rPr>
                        <a:t>Российские железные дороги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Circe" panose="020B0502020203020203"/>
                        </a:rPr>
                        <a:t>FESCO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Circe" panose="020B0502020203020203"/>
                        </a:rPr>
                        <a:t>GEFCO</a:t>
                      </a:r>
                      <a:endParaRPr lang="ru-RU" sz="1200" dirty="0" smtClean="0">
                        <a:latin typeface="Circe" panose="020B0502020203020203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Единый центр аккредитации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irce" panose="020B0502020203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latin typeface="Circe" panose="020B0502020203020203"/>
                        </a:rPr>
                        <a:t>Техническая экспертиза</a:t>
                      </a:r>
                      <a:endParaRPr lang="ru-RU" sz="1200" dirty="0" smtClean="0">
                        <a:latin typeface="Circe" panose="020B0502020203020203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Circe" panose="020B0502020203020203"/>
                        </a:rPr>
                        <a:t>Фонд «</a:t>
                      </a:r>
                      <a:r>
                        <a:rPr lang="ru-RU" sz="1200" dirty="0" err="1" smtClean="0">
                          <a:latin typeface="Circe" panose="020B0502020203020203"/>
                        </a:rPr>
                        <a:t>Сколково</a:t>
                      </a:r>
                      <a:r>
                        <a:rPr lang="ru-RU" sz="1200" dirty="0" smtClean="0">
                          <a:latin typeface="Circe" panose="020B0502020203020203"/>
                        </a:rPr>
                        <a:t>», РВК, РФПИ</a:t>
                      </a:r>
                      <a:endParaRPr lang="ru-RU" sz="1200" dirty="0">
                        <a:latin typeface="Circe" panose="020B0502020203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1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irce" panose="020B0502020203020203"/>
                        </a:rPr>
                        <a:t>Производственная экспертиза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irce" panose="020B0502020203020203"/>
                        </a:rPr>
                        <a:t>НП «Повышение производительности труда и поддержка занятости»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3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irce" panose="020B0502020203020203"/>
                        </a:rPr>
                        <a:t>Электронная</a:t>
                      </a:r>
                      <a:r>
                        <a:rPr lang="ru-RU" sz="1200" baseline="0" dirty="0" smtClean="0">
                          <a:latin typeface="Circe" panose="020B0502020203020203"/>
                        </a:rPr>
                        <a:t> торговля</a:t>
                      </a:r>
                      <a:endParaRPr lang="ru-RU" sz="1200" dirty="0">
                        <a:latin typeface="Circe" panose="020B0502020203020203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Circe" panose="020B0502020203020203"/>
                        </a:rPr>
                        <a:t>PAL</a:t>
                      </a:r>
                      <a:r>
                        <a:rPr lang="ru-RU" sz="1200" dirty="0" smtClean="0">
                          <a:latin typeface="Circe" panose="020B0502020203020203"/>
                        </a:rPr>
                        <a:t> (Сервисный</a:t>
                      </a:r>
                      <a:r>
                        <a:rPr lang="ru-RU" sz="1200" baseline="0" dirty="0" smtClean="0">
                          <a:latin typeface="Circe" panose="020B0502020203020203"/>
                        </a:rPr>
                        <a:t> партнер </a:t>
                      </a:r>
                      <a:r>
                        <a:rPr lang="en-US" sz="1200" baseline="0" dirty="0" smtClean="0">
                          <a:latin typeface="Circe" panose="020B0502020203020203"/>
                        </a:rPr>
                        <a:t>Alibaba)</a:t>
                      </a:r>
                      <a:r>
                        <a:rPr lang="ru-RU" sz="1200" baseline="0" dirty="0" smtClean="0">
                          <a:latin typeface="Circe" panose="020B0502020203020203"/>
                        </a:rPr>
                        <a:t> и др.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1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irce" panose="020B0502020203020203"/>
                        </a:rPr>
                        <a:t>Экспертиза по продвижению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Circe" panose="020B0502020203020203"/>
                        </a:rPr>
                        <a:t>уточняется</a:t>
                      </a:r>
                      <a:endParaRPr lang="ru-RU" sz="1200" dirty="0">
                        <a:latin typeface="Circe" panose="020B0502020203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85822" y="1958675"/>
            <a:ext cx="2143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ysClr val="windowText" lastClr="000000"/>
                </a:solidFill>
                <a:latin typeface="Circe" panose="020B0502020203020203"/>
              </a:rPr>
              <a:t>Центр экспертизы</a:t>
            </a:r>
            <a:endParaRPr lang="ru-RU" sz="16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</p:spTree>
    <p:extLst>
      <p:ext uri="{BB962C8B-B14F-4D97-AF65-F5344CB8AC3E}">
        <p14:creationId xmlns:p14="http://schemas.microsoft.com/office/powerpoint/2010/main" val="37518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Приложение 2.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 Подготовка специалистов для акселерации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48683" y="1270440"/>
            <a:ext cx="12237573" cy="42707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67"/>
          </a:p>
        </p:txBody>
      </p:sp>
      <p:sp>
        <p:nvSpPr>
          <p:cNvPr id="20" name="TextBox 19"/>
          <p:cNvSpPr txBox="1"/>
          <p:nvPr/>
        </p:nvSpPr>
        <p:spPr>
          <a:xfrm>
            <a:off x="-3109" y="1270441"/>
            <a:ext cx="12205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Подготовка специалистов трех уровней (отбор, обучение, аттестация):</a:t>
            </a:r>
          </a:p>
        </p:txBody>
      </p:sp>
      <p:pic>
        <p:nvPicPr>
          <p:cNvPr id="21" name="Picture 2" descr="C:\Users\Alla\Downloads\man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327" y="1796819"/>
            <a:ext cx="1020783" cy="102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Alla\Downloads\business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66" y="1796819"/>
            <a:ext cx="1020783" cy="102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Alla\Downloads\ma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120" y="1796819"/>
            <a:ext cx="1022283" cy="102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063553" y="2852937"/>
            <a:ext cx="3264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Тренеры-наставники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27915" y="2756926"/>
            <a:ext cx="3360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Региональные тренеры-наставники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88289" y="2756926"/>
            <a:ext cx="3312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Бизнес-тренер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54326" y="5734030"/>
            <a:ext cx="1047634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800"/>
              </a:spcAft>
              <a:buClr>
                <a:srgbClr val="0070C0"/>
              </a:buClr>
            </a:pPr>
            <a:r>
              <a:rPr lang="ru-RU" sz="1067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 В том числе из числа сотрудников ЦПЭ / ОП РЭЦ</a:t>
            </a: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05744"/>
              </p:ext>
            </p:extLst>
          </p:nvPr>
        </p:nvGraphicFramePr>
        <p:xfrm>
          <a:off x="-34582" y="3332990"/>
          <a:ext cx="12001227" cy="2264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9520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Уровень</a:t>
                      </a:r>
                      <a:endParaRPr lang="ru-RU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7188" indent="-228600" algn="l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федеральный уровень </a:t>
                      </a:r>
                    </a:p>
                    <a:p>
                      <a:pPr marL="357188" indent="-228600" algn="l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штатный сотрудник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региональный уровень</a:t>
                      </a:r>
                    </a:p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аккредитационный</a:t>
                      </a: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договор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региональный</a:t>
                      </a:r>
                      <a:r>
                        <a:rPr lang="ru-RU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уровень</a:t>
                      </a:r>
                    </a:p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штатный сотрудник* или по договору ГПХ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83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Функционал</a:t>
                      </a:r>
                      <a:endParaRPr lang="ru-RU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обучение бизнес-наставников</a:t>
                      </a:r>
                    </a:p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бизнес-консультирование</a:t>
                      </a:r>
                      <a:r>
                        <a:rPr lang="en-US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компаний</a:t>
                      </a:r>
                    </a:p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обучение компаний </a:t>
                      </a:r>
                      <a:endParaRPr lang="ru-RU" sz="15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сопровождение </a:t>
                      </a:r>
                    </a:p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консультирование</a:t>
                      </a:r>
                    </a:p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персональный </a:t>
                      </a:r>
                      <a:r>
                        <a:rPr lang="ru-RU" sz="1500" b="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коучинг</a:t>
                      </a:r>
                      <a:endParaRPr lang="ru-RU" sz="15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обучение компаний МСП</a:t>
                      </a:r>
                    </a:p>
                    <a:p>
                      <a:pPr marL="357188" indent="-228600" algn="l" defTabSz="914400" rtl="0" eaLnBrk="1" latinLnBrk="0" hangingPunct="1"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сопровождение</a:t>
                      </a:r>
                      <a:r>
                        <a:rPr lang="ru-RU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компаний</a:t>
                      </a:r>
                      <a:endParaRPr lang="ru-RU" sz="15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-48683" y="5572204"/>
            <a:ext cx="10849205" cy="128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spcAft>
                <a:spcPts val="8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133" u="sng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Сроки:</a:t>
            </a:r>
            <a:r>
              <a:rPr lang="ru-RU" sz="2133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01.09.2019 г. подготовка персонала к запуску программ </a:t>
            </a:r>
          </a:p>
          <a:p>
            <a:pPr marL="380990" indent="-380990">
              <a:spcAft>
                <a:spcPts val="8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133" u="sng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Общая численность:</a:t>
            </a:r>
            <a:r>
              <a:rPr lang="ru-RU" sz="2133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133" dirty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более 100 человек</a:t>
            </a:r>
          </a:p>
          <a:p>
            <a:pPr marL="380990" indent="-380990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133" u="sng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Разработка: </a:t>
            </a:r>
            <a:r>
              <a:rPr lang="ru-RU" sz="2133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методологии обучения,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7247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Приложение 2.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 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Подготовка специалистов для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акселерации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1314484"/>
            <a:ext cx="12202617" cy="1503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67"/>
          </a:p>
        </p:txBody>
      </p:sp>
      <p:sp>
        <p:nvSpPr>
          <p:cNvPr id="17" name="TextBox 16"/>
          <p:cNvSpPr txBox="1"/>
          <p:nvPr/>
        </p:nvSpPr>
        <p:spPr>
          <a:xfrm>
            <a:off x="623392" y="1360807"/>
            <a:ext cx="11233248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Учитывая запросную позицию на подготовку старших тренеров-наставников, аккредитованных агентов, бизнес-тренеров, планируется одномоментное проведение работ по созданию методологии подготовки и отбору указанных специалистов.</a:t>
            </a:r>
          </a:p>
          <a:p>
            <a:pPr marL="380990" indent="-38099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После отбора (конкурсной процедуры) и аттестации специалисты делятся на соответствующие категории в зависимости от уровня своих компетенций.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965937"/>
              </p:ext>
            </p:extLst>
          </p:nvPr>
        </p:nvGraphicFramePr>
        <p:xfrm>
          <a:off x="911424" y="3042675"/>
          <a:ext cx="10753193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2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  <a:endParaRPr lang="ru-RU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Подготовка ТЗ, изучение профильного рынка подрядчиков, процедура выбора подрядчиков</a:t>
                      </a:r>
                      <a:endParaRPr lang="ru-RU" sz="1300" b="0" kern="1200" dirty="0">
                        <a:solidFill>
                          <a:schemeClr val="dk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В</a:t>
                      </a:r>
                      <a:r>
                        <a:rPr lang="ru-RU" sz="1300" b="0" baseline="0" dirty="0" smtClean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настоящий момент</a:t>
                      </a:r>
                      <a:endParaRPr lang="ru-RU" sz="1300" b="0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Формирование моделей компетенций для всех категорий специалистов</a:t>
                      </a:r>
                      <a:r>
                        <a:rPr lang="ru-RU" sz="13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для </a:t>
                      </a:r>
                      <a:r>
                        <a:rPr lang="ru-RU" sz="1300" baseline="0" dirty="0" err="1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акслерации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15.11.2018 - 15.01.2019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Разработка методики отбора, подготовки и аттестации специалистов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15.01.2019 - 15.03.2019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Проведение процедуры отбора (конкурса) специалистов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15.03.2019 - 1.06.2019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Разработка программы подготовки специалистов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15.01.2019 - 1.06.2019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Обучение и аттестация специалистов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1.06.2019 - 1.08.2019</a:t>
                      </a:r>
                      <a:endParaRPr lang="ru-RU" sz="13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64163" y="921991"/>
            <a:ext cx="227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Segoe UI Semibold" pitchFamily="34" charset="0"/>
                <a:ea typeface="Segoe UI" panose="020B0502040204020203" pitchFamily="34" charset="0"/>
                <a:cs typeface="Segoe UI Semibold" pitchFamily="34" charset="0"/>
              </a:rPr>
              <a:t>ЭТАПНОСТЬ РАБОТ</a:t>
            </a:r>
          </a:p>
        </p:txBody>
      </p:sp>
    </p:spTree>
    <p:extLst>
      <p:ext uri="{BB962C8B-B14F-4D97-AF65-F5344CB8AC3E}">
        <p14:creationId xmlns:p14="http://schemas.microsoft.com/office/powerpoint/2010/main" val="11776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Приложение 3. 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предварительная оценка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пилота по нижнему Новгороду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732205"/>
              </p:ext>
            </p:extLst>
          </p:nvPr>
        </p:nvGraphicFramePr>
        <p:xfrm>
          <a:off x="719237" y="1383595"/>
          <a:ext cx="10969759" cy="5022618"/>
        </p:xfrm>
        <a:graphic>
          <a:graphicData uri="http://schemas.openxmlformats.org/drawingml/2006/table">
            <a:tbl>
              <a:tblPr/>
              <a:tblGrid>
                <a:gridCol w="34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7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№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Компания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Продукт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</a:rPr>
                        <a:t>Текущий статус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6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ООО "Сильва"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Мебель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Компания отказалась от участия в программе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ООО "Мягкий Сон"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Подушки/одеяла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Необходимо заполнение новой анкеты.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Необходимо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проведение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интервью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Генерального директора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irce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АО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Новокард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IT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проекты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irce"/>
                        </a:rPr>
                        <a:t>Экспортный продукт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irce"/>
                        </a:rPr>
                        <a:t>не определён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irce"/>
                        </a:rPr>
                        <a:t>.                                                                                Необходима конкретизация дальнейшего сотрудничества.                                                                             Возможно разработка сценария участия в бизнес-миссии в Узбекистан.                                                                 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ЗАО "Завод Труд"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Вещевое имущество. Спецодежда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ПОДПИСАН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МЕМОРАНДУМ.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Идет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реализация дорожной карты.                                                                                    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ООО "Мукомольный комбинат Володарский"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Мука пшеничная;  мука ржаная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ПОДПИСАН МЕМОРАНДУМ.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Идет реализация дорожной карты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ЗАО "ИНСТРУМ-РЭНД"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Пневмоинструмент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Запущен поиск партнера.                                                                                                       ПОДПИСАНИЕ МЕМОРАНДУМА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ГК "Тосол-Синтез"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Автомобильная химия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Передан региональному КМ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ООО "Новые промышленные технологии"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Вентиляционное оборудование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Необходимо проведение повторного интервью, для верификации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данных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и постановки экспортных целей и задач.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ПАО "Завод Красный Якорь"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Якорные цепи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Переадресация в образовательный акселератор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ООО "Пешеланский гипсовый завод"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Гипсовостружечная плита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Подписание меморандума.                                                                                         Утверждение дорожной карты.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0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ООО "Узола"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Электрический линейный шкаф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irce"/>
                        </a:rPr>
                        <a:t>Подписание меморандума.                                                                                         Утверждение дорожной карты.                                                                                                                   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0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Приложение 4. 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Анализ по услугам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акселератора (1/6)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3050" y="1015925"/>
            <a:ext cx="9220200" cy="478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Прогнозные значения количества запросов на ключевые меры поддержки, предоставляемые РЭЦ в рамках акселерации, ограниченные пропускной способностью, от одного участника акселерации*</a:t>
            </a:r>
            <a:br>
              <a:rPr lang="ru-RU" sz="1600" b="1" dirty="0" smtClean="0"/>
            </a:br>
            <a:endParaRPr lang="ru-RU" sz="16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77823"/>
              </p:ext>
            </p:extLst>
          </p:nvPr>
        </p:nvGraphicFramePr>
        <p:xfrm>
          <a:off x="933450" y="1808851"/>
          <a:ext cx="10077449" cy="4228454"/>
        </p:xfrm>
        <a:graphic>
          <a:graphicData uri="http://schemas.openxmlformats.org/drawingml/2006/table">
            <a:tbl>
              <a:tblPr/>
              <a:tblGrid>
                <a:gridCol w="1570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акселерации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Ключевые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еры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поддержки, предоставляемые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РЭЦ в рамках акселерации,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ограниченные пропускной способностью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Пропускная способность РЭЦ (услуг в месяц)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Оценочное количество заявок на 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Оценка*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3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1. Определение перспектив экспорта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Маркетинговое консультирование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Консультация с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Стандартизированные маркетинговые экспресс-отчеты (маркетинговый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снэпшот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Консультация с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36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2. Подготовка к экспорту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Консультирование по вопросам логистики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Статистика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Консультирование по вопросам таможенного администрирования (применение нулевой ставки НДС, валютный контроль, экспортный контроль, декларирование вывозимых товаров)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Статистика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Разработка коммерческого предложения, презентаций, прочих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материалов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(выдача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списка партнеров)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Перенаправление к партнерам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зависимости от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участия ЦПЭ (компенсация затрат)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Консультация с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3. Поиск партнера (иностранного покупателя)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Детальный поиск партнера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Консультация с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4. Заключение экспортного контракта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Выявление обязательных установленных требований и процедур оценки соответствия на внешних рынках, а также предоставление сведений об органах по оценке соответствия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Статистика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1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5. Финансовое сопровождение экспорта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Финансирование текущих расходов по экспортным поставкам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 2 лет)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нет данных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Консультация с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Компенсация затрат на транспортировку продукции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Статистика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454150" y="6242473"/>
            <a:ext cx="9220200" cy="42185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1000" b="0" dirty="0" smtClean="0">
                <a:solidFill>
                  <a:schemeClr val="tx1"/>
                </a:solidFill>
              </a:rPr>
              <a:t>*На основе статистики </a:t>
            </a:r>
            <a:r>
              <a:rPr lang="en-US" sz="1000" b="0" dirty="0" smtClean="0">
                <a:solidFill>
                  <a:schemeClr val="tx1"/>
                </a:solidFill>
              </a:rPr>
              <a:t>CRM</a:t>
            </a:r>
            <a:r>
              <a:rPr lang="ru-RU" sz="1000" b="0" dirty="0" smtClean="0">
                <a:solidFill>
                  <a:schemeClr val="tx1"/>
                </a:solidFill>
              </a:rPr>
              <a:t> по количеству заявок на услуги от 13 участников «Акселератора экспортного роста» за период с июня по ноябрь, а также консультаций с продуктовыми направлениями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40729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Приложение 4. Анализ по услугам акселератора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(2/6)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2900" y="1015925"/>
            <a:ext cx="9220200" cy="396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/>
              <a:t>График запуска потоков акселерационных программ</a:t>
            </a:r>
            <a:endParaRPr lang="ru-RU" sz="1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73049"/>
              </p:ext>
            </p:extLst>
          </p:nvPr>
        </p:nvGraphicFramePr>
        <p:xfrm>
          <a:off x="625992" y="1462188"/>
          <a:ext cx="10670661" cy="4915140"/>
        </p:xfrm>
        <a:graphic>
          <a:graphicData uri="http://schemas.openxmlformats.org/drawingml/2006/table">
            <a:tbl>
              <a:tblPr/>
              <a:tblGrid>
                <a:gridCol w="1636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358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638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Поток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потоков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год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38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Акслеретор экспортного роста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ППТиПЗ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(300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4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5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6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7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8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9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14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8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Сбербанк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(300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8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Сколково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83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Пилот акселератора РЭЦ с сопровождением тренеров-наставников (А. Литвинов)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 участников)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1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4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5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6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7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Акселератор 8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38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7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ОБЩАЯ ИНФОРМАЦИЯ ПО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ПРОЕКТУ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58382" y="1573769"/>
            <a:ext cx="1561442" cy="36281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ru-RU" sz="1632" b="1" dirty="0">
                <a:solidFill>
                  <a:srgbClr val="00338D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Основные цели проекта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06529" y="1544864"/>
            <a:ext cx="71013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Arial"/>
              </a:rPr>
              <a:t>Ускоренное обеспечение выхода новых компаний, в том числе МСП на экспортные рынки.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Arial"/>
              </a:rPr>
              <a:t>Обеспечение выхода на регулярный экспорт для компаний, которые осуществляют разовые поставки на экспорт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Arial"/>
              </a:rPr>
              <a:t>Расширение товарной номенклатуры экспорта и географической структуры для компаний, являющихся постоянными экспортерами.</a:t>
            </a:r>
            <a:endParaRPr lang="ru-RU" sz="1632" dirty="0">
              <a:solidFill>
                <a:srgbClr val="00338D"/>
              </a:solidFill>
              <a:latin typeface="Arial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86106" y="5656990"/>
            <a:ext cx="1486061" cy="3799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ru-RU" sz="1632" b="1" dirty="0">
                <a:solidFill>
                  <a:srgbClr val="00338D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Ключевые участники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385188" y="5658755"/>
            <a:ext cx="7101332" cy="658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0949" indent="-310949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ru-RU" sz="1632" dirty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Куратор – </a:t>
            </a: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Кожевников Алексей Викторович</a:t>
            </a:r>
            <a:endParaRPr lang="ru-RU" sz="1632" dirty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10949" indent="-310949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ru-RU" sz="1632" dirty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ЕОЛ – </a:t>
            </a: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Агамова Гюльнара Альбертовна</a:t>
            </a:r>
            <a:endParaRPr lang="ru-RU" sz="1632" dirty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1613826" y="5504673"/>
            <a:ext cx="8872694" cy="0"/>
          </a:xfrm>
          <a:prstGeom prst="line">
            <a:avLst/>
          </a:prstGeom>
          <a:noFill/>
          <a:ln w="6350" cap="flat" cmpd="sng" algn="ctr">
            <a:solidFill>
              <a:srgbClr val="00338D"/>
            </a:solidFill>
            <a:prstDash val="solid"/>
            <a:miter lim="800000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1641353" y="4761244"/>
            <a:ext cx="1486061" cy="3799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ru-RU" sz="1632" b="1" dirty="0">
                <a:solidFill>
                  <a:srgbClr val="00338D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Бюджет проекта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385188" y="4761244"/>
            <a:ext cx="7854312" cy="658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0949" indent="-310949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48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745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тыс. рублей (до конца 2019 года)</a:t>
            </a:r>
          </a:p>
          <a:p>
            <a:pPr marL="310949" indent="-310949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64 000 тыс. рублей субсидия Минэкономразвития (</a:t>
            </a:r>
            <a:r>
              <a:rPr lang="ru-RU" sz="1632" dirty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до конца 2019 </a:t>
            </a: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года)</a:t>
            </a:r>
            <a:endParaRPr lang="ru-RU" sz="1632" dirty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613826" y="4600650"/>
            <a:ext cx="8872694" cy="0"/>
          </a:xfrm>
          <a:prstGeom prst="line">
            <a:avLst/>
          </a:prstGeom>
          <a:noFill/>
          <a:ln w="6350" cap="flat" cmpd="sng" algn="ctr">
            <a:solidFill>
              <a:srgbClr val="00338D"/>
            </a:solidFill>
            <a:prstDash val="solid"/>
            <a:miter lim="800000"/>
          </a:ln>
          <a:effectLst/>
        </p:spPr>
      </p:cxnSp>
      <p:sp>
        <p:nvSpPr>
          <p:cNvPr id="30" name="Прямоугольник 29"/>
          <p:cNvSpPr/>
          <p:nvPr/>
        </p:nvSpPr>
        <p:spPr>
          <a:xfrm>
            <a:off x="1667397" y="3339195"/>
            <a:ext cx="1486061" cy="3799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ru-RU" sz="1632" b="1" dirty="0">
                <a:solidFill>
                  <a:srgbClr val="00338D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Сроки проекта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411234" y="3339194"/>
            <a:ext cx="7101332" cy="1161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0949" indent="-310949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ru-RU" sz="1632" dirty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Начало проекта </a:t>
            </a: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– 14.12.2018  </a:t>
            </a:r>
            <a:endParaRPr lang="ru-RU" sz="1632" dirty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10949" indent="-310949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ru-RU" sz="1632" dirty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Окончание проекта – </a:t>
            </a: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пилотирование до 2020 года (вынесение паспорта проекта по масштабированию акселерационных программ 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30.06.2020</a:t>
            </a:r>
            <a:r>
              <a:rPr lang="ru-RU" sz="1632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ru-RU" sz="1632" dirty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1639872" y="3209080"/>
            <a:ext cx="8872694" cy="0"/>
          </a:xfrm>
          <a:prstGeom prst="line">
            <a:avLst/>
          </a:prstGeom>
          <a:noFill/>
          <a:ln w="6350" cap="flat" cmpd="sng" algn="ctr">
            <a:solidFill>
              <a:srgbClr val="00338D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6802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Приложение 4. Анализ по услугам акселератора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(</a:t>
            </a:r>
            <a:r>
              <a:rPr lang="en-US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3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/6)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2899" y="1015925"/>
            <a:ext cx="10214271" cy="3807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Оценка длительности шагов акселерации:</a:t>
            </a:r>
            <a:endParaRPr lang="ru-RU" sz="16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28669"/>
              </p:ext>
            </p:extLst>
          </p:nvPr>
        </p:nvGraphicFramePr>
        <p:xfrm>
          <a:off x="565145" y="1555939"/>
          <a:ext cx="10726968" cy="814224"/>
        </p:xfrm>
        <a:graphic>
          <a:graphicData uri="http://schemas.openxmlformats.org/drawingml/2006/table">
            <a:tbl>
              <a:tblPr/>
              <a:tblGrid>
                <a:gridCol w="1340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0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0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08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355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(в зависимости от программы акселерации)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1. Определение перспектив экспорта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2. Подготовка к экспорту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3. Поиск партнера (иностранного покупателя)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4. Заключение экспортного контракта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5. Финансовое сопровождение экспорта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 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08623"/>
              </p:ext>
            </p:extLst>
          </p:nvPr>
        </p:nvGraphicFramePr>
        <p:xfrm>
          <a:off x="565147" y="3270725"/>
          <a:ext cx="10726970" cy="2773680"/>
        </p:xfrm>
        <a:graphic>
          <a:graphicData uri="http://schemas.openxmlformats.org/drawingml/2006/table">
            <a:tbl>
              <a:tblPr/>
              <a:tblGrid>
                <a:gridCol w="159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545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622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Шаги акселерации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1. Определение перспектив экспорта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2. Подготовка к экспорту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3. Поиск партнера (иностранного покупателя)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4. Заключение экспортного контракта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5. Финансовое сопровождение экспорта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42891" y="2539999"/>
            <a:ext cx="10214271" cy="571501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/>
                </a:solidFill>
              </a:rPr>
              <a:t>Прогнозное </a:t>
            </a:r>
            <a:r>
              <a:rPr lang="ru-RU" sz="1600" b="0" dirty="0" smtClean="0">
                <a:solidFill>
                  <a:schemeClr val="tx1"/>
                </a:solidFill>
              </a:rPr>
              <a:t>распределение</a:t>
            </a:r>
            <a:r>
              <a:rPr lang="ru-RU" sz="1600" dirty="0" smtClean="0">
                <a:solidFill>
                  <a:schemeClr val="tx1"/>
                </a:solidFill>
              </a:rPr>
              <a:t> количества участников акселерации, обращающихся за мерами поддержки на каждом шаге акселерации в разрезе месяцев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Приложение 4. Анализ по услугам акселератора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(</a:t>
            </a:r>
            <a:r>
              <a:rPr lang="en-US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4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/6)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2900" y="1015925"/>
            <a:ext cx="11163300" cy="396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/>
              <a:t>Прогноз потока запросов на ключевые меры поддержки, предоставляемые РЭЦ в рамках акселерации, ограниченные пропускной способностью*</a:t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45735"/>
              </p:ext>
            </p:extLst>
          </p:nvPr>
        </p:nvGraphicFramePr>
        <p:xfrm>
          <a:off x="342890" y="1833079"/>
          <a:ext cx="11163307" cy="4267200"/>
        </p:xfrm>
        <a:graphic>
          <a:graphicData uri="http://schemas.openxmlformats.org/drawingml/2006/table">
            <a:tbl>
              <a:tblPr/>
              <a:tblGrid>
                <a:gridCol w="93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072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8072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1178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Шаги акселерации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Ключевые меры поддержки, предоставляемые РЭЦ в рамках акселерации, ограниченные пропускной способностью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Оценочное количество заявок на 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Прогнозное количество заявок компаний-участников на услуги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Пиковое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заявок на услугу в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Среднее количество заявок на услугу в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1. Определение перспектив экспорта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Маркетинговое консультирование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Стандартизированные маркетинговые экспресс-отчеты (маркетинговый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снэпшот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7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2. Подготовка к экспорту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Консультирование по вопросам логистики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Консультирование по вопросам таможенного администрирования (применение нулевой ставки НДС, валютный контроль, экспортный контроль, декларирование вывозимых товаров)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Разработка коммерческого предложения, презентаций, прочих материалов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(выдача списка партнеров)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зависимости от участия ЦПЭ (компенсация затрат)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3. Поиск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партнера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Детальный поиск партнера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4. Заключение экспортного контракта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Выявление обязательных установленных требований и процедур оценки соответствия на внешних рынках, а также предоставление сведений об органах по оценке соответствия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14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5. Финансовое сопровождение экспорта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Финансирование текущих расходов по экспортным поставкам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 2 лет)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Нет данных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Компенсация затрат на транспортировку продукции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42890" y="6256604"/>
            <a:ext cx="11163300" cy="42185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1000" b="0" dirty="0" smtClean="0">
                <a:solidFill>
                  <a:schemeClr val="tx1"/>
                </a:solidFill>
              </a:rPr>
              <a:t>*На основе прогноза (слайд 4)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18002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Приложение 4. Анализ по услугам акселератора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(</a:t>
            </a: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5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/6)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42900" y="1015925"/>
            <a:ext cx="10393038" cy="6939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На основе прогноза количества запросов на ключевые меры поддержки, предоставляемые РЭЦ в рамках акселерации, выявлена потребность в привлечении дополнительных ресурсов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72971"/>
              </p:ext>
            </p:extLst>
          </p:nvPr>
        </p:nvGraphicFramePr>
        <p:xfrm>
          <a:off x="328032" y="1706591"/>
          <a:ext cx="11546469" cy="4846320"/>
        </p:xfrm>
        <a:graphic>
          <a:graphicData uri="http://schemas.openxmlformats.org/drawingml/2006/table">
            <a:tbl>
              <a:tblPr/>
              <a:tblGrid>
                <a:gridCol w="117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2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2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123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8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Шаги акселерации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Ключевые меры поддержки, предоставляемые РЭЦ в рамках акселерации, ограниченные пропускной способностью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Пиковое количество заявок на услугу в месяц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Среднее количество заявок на услугу в месяц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Пропускная способность РЭЦ услуг в месяц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заявок в пиковый месяц, которые требуют дополнительных ресурсов партнеров и ЦПЭ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(1-3)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заявок в пиковый месяц, которые требуют дополнительных ресурсов партнеров и ЦПЭ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(2-3)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Мероприятия финансируемые ЦПЭ (возмещение затрат)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1. Определение перспектив экспорта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Маркетинговое консультирование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Содействие в проведении индивидуальных маркетинговых/патентных исследований иностранных рынков по запросу субъектов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предпринимательства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Стандартизированные маркетинговые экспресс-отчеты (маркетинговый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снэпшот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2. Подготовка к экспорту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Консультирование по вопросам логистики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Консультационные услуги с привлечением сторонних профильных экспертов по тематике внешнеэкономической деятельности 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Консультирование по вопросам таможенного администрирования 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87,7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Разработка коммерческого предложения, презентаций, прочих материалов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(выдача списка партнеров)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зависимости от участия ЦПЭ (компенсация затрат)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Содействие в подготовке и переводе на иностранные языки презентационных и других материалов в электронном виде по запросу субъектов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МСП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3. Поиск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партнера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Детальный поиск партнера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131,7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376,0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71,7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Поиск партнеров для компаний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4. Заключение экспортного контракта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Выявление обязательных установленных требований и процедур оценки соответствия на внешних рынках, а также предоставление сведений об органах по оценке соответствия 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183,1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173,1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Содействие в приведении продукции в соответствие с требованиями, необходимыми для экспорта товаров (работ, услуг) 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Шаг 5. Финансовое сопровождение экспорта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Финансирование текущих расходов по экспортным поставкам (кл до 2 лет)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Компенсация затрат на транспортировку продукции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5680" y="429003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Приложение 4. Анализ по услугам акселератора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cs typeface="Arial" panose="020B0604020202020204" pitchFamily="34" charset="0"/>
              </a:rPr>
              <a:t>(6/6)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0" y="1015925"/>
            <a:ext cx="9220200" cy="6939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Для оказания ряда услуг в рамках акселерации требуется подбор и аккредитация партнеров</a:t>
            </a:r>
            <a:endParaRPr lang="ru-RU" sz="1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22120"/>
              </p:ext>
            </p:extLst>
          </p:nvPr>
        </p:nvGraphicFramePr>
        <p:xfrm>
          <a:off x="762000" y="1590911"/>
          <a:ext cx="10687050" cy="5025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Calibri" panose="020F0502020204030204" pitchFamily="34" charset="0"/>
                        </a:rPr>
                        <a:t>Шаги акселерации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Calibri" panose="020F0502020204030204" pitchFamily="34" charset="0"/>
                        </a:rPr>
                        <a:t>Услуги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Шаг 1. Определение перспектив экспорта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Расширенное </a:t>
                      </a:r>
                      <a:r>
                        <a:rPr lang="ru-RU" sz="1050" u="none" strike="noStrike" dirty="0" smtClean="0">
                          <a:effectLst/>
                          <a:latin typeface="Calibri" panose="020F0502020204030204" pitchFamily="34" charset="0"/>
                        </a:rPr>
                        <a:t>маркетинговое исследование </a:t>
                      </a:r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по ТЗ клиента на платной основе </a:t>
                      </a:r>
                      <a:r>
                        <a:rPr lang="ru-RU" sz="1050" u="none" strike="noStrike" dirty="0" smtClean="0">
                          <a:effectLst/>
                          <a:latin typeface="Calibri" panose="020F0502020204030204" pitchFamily="34" charset="0"/>
                        </a:rPr>
                        <a:t>исследования </a:t>
                      </a:r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аккредитованных партнеров.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7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Шаг 2. Подготовка к экспорту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>
                          <a:effectLst/>
                          <a:latin typeface="Calibri" panose="020F0502020204030204" pitchFamily="34" charset="0"/>
                        </a:rPr>
                        <a:t>Найм</a:t>
                      </a:r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/привлечение на аутсорсинге необходимых сотрудников для осуществления внешнеэкономической деятельности: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Консультирование по вопросам таможенной очистки  в стране импорта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Консультирование по вопросам улучшения экспортного продукта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Консультирование об условиях экспортного контракта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Консультации по вопросам валютных платежей и хеджирования валютных рисков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Адаптация интернет-сайта потенциального экспортера, создание </a:t>
                      </a:r>
                      <a:r>
                        <a:rPr lang="ru-RU" sz="1050" u="none" strike="noStrike" dirty="0" smtClean="0">
                          <a:effectLst/>
                          <a:latin typeface="Calibri" panose="020F0502020204030204" pitchFamily="34" charset="0"/>
                        </a:rPr>
                        <a:t>онлайн </a:t>
                      </a:r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каталога продукции на иностранном языке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Адаптация информационных материалов под требования внешних рынков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Шаг 3. Поиск партнера (иностранного покупателя)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>
                          <a:effectLst/>
                          <a:latin typeface="Calibri" panose="020F0502020204030204" pitchFamily="34" charset="0"/>
                        </a:rPr>
                        <a:t>Предконтрактная</a:t>
                      </a:r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 подготовительная работа в потенциальной стране импорта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4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Шаг 4. Заключение экспортного контракта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Оформление международных сертификатов соответствия и подтверждения качества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Получение международной аккредитации. Навигация.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Проведение патентных исследований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Правовая охрана объектов патентных прав и товарных знаков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Оценка стоимости прав на объекты интеллектуальной собственности, организация бухгалтерского и налогового учета нематериальных активов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Юридическое сопровождение заключения экспортного контракта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Calibri" panose="020F0502020204030204" pitchFamily="34" charset="0"/>
                        </a:rPr>
                        <a:t>Помощь в проведении переговоров. Помощь в согласовании контракта.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2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96" y="3268340"/>
            <a:ext cx="273283" cy="281635"/>
          </a:xfrm>
          <a:prstGeom prst="rect">
            <a:avLst/>
          </a:prstGeom>
        </p:spPr>
      </p:pic>
      <p:pic>
        <p:nvPicPr>
          <p:cNvPr id="18" name="Picture 17" descr="2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96" y="4515018"/>
            <a:ext cx="248439" cy="256032"/>
          </a:xfrm>
          <a:prstGeom prst="rect">
            <a:avLst/>
          </a:prstGeom>
        </p:spPr>
      </p:pic>
      <p:pic>
        <p:nvPicPr>
          <p:cNvPr id="19" name="Picture 18" descr="2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95" y="2032406"/>
            <a:ext cx="248439" cy="25603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Целевая аудитория программ акселерации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 smtClean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33488"/>
              </p:ext>
            </p:extLst>
          </p:nvPr>
        </p:nvGraphicFramePr>
        <p:xfrm>
          <a:off x="1698622" y="1575011"/>
          <a:ext cx="9525637" cy="4147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3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30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irce"/>
                        </a:rPr>
                        <a:t>Категория участников</a:t>
                      </a:r>
                    </a:p>
                  </a:txBody>
                  <a:tcPr>
                    <a:lnB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irce"/>
                        </a:rPr>
                        <a:t>Критерии результативности акселерации</a:t>
                      </a:r>
                      <a:endParaRPr lang="ru-RU" sz="1600" b="1" dirty="0">
                        <a:latin typeface="Circe"/>
                      </a:endParaRPr>
                    </a:p>
                  </a:txBody>
                  <a:tcPr>
                    <a:lnB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irce"/>
                        </a:rPr>
                        <a:t>Компании, ранее не осуществлявшие экспорт, но обладающие экспортным потенциалом, или осуществляющие поставки на экспорт через посредников-</a:t>
                      </a:r>
                      <a:r>
                        <a:rPr lang="ru-RU" sz="1600" dirty="0" err="1" smtClean="0">
                          <a:latin typeface="Circe"/>
                        </a:rPr>
                        <a:t>агрегаторов</a:t>
                      </a:r>
                      <a:endParaRPr lang="ru-RU" sz="1600" dirty="0" smtClean="0">
                        <a:latin typeface="Circe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Circe"/>
                        </a:rPr>
                        <a:t>Первый экспортный контракт компании</a:t>
                      </a:r>
                    </a:p>
                    <a:p>
                      <a:r>
                        <a:rPr lang="ru-RU" sz="1600" baseline="0" dirty="0" smtClean="0">
                          <a:latin typeface="Circe"/>
                        </a:rPr>
                        <a:t>или первый самостоятельно заключенный контракт, без участия посредников-</a:t>
                      </a:r>
                      <a:r>
                        <a:rPr lang="ru-RU" sz="1600" baseline="0" dirty="0" err="1" smtClean="0">
                          <a:latin typeface="Circe"/>
                        </a:rPr>
                        <a:t>агрегаторов</a:t>
                      </a:r>
                      <a:endParaRPr lang="ru-RU" sz="1600" dirty="0">
                        <a:latin typeface="Circe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irce"/>
                        </a:rPr>
                        <a:t>Компании, осуществлявшие разовые или нерегулярные (сезонные/конъюнктурные) поставки на экспорт</a:t>
                      </a:r>
                    </a:p>
                  </a:txBody>
                  <a:tcPr>
                    <a:lnT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irce"/>
                        </a:rPr>
                        <a:t>Экспортные контракты, обеспечивающие регулярный экспорт*</a:t>
                      </a:r>
                      <a:endParaRPr lang="ru-RU" sz="1600" dirty="0">
                        <a:solidFill>
                          <a:schemeClr val="tx1"/>
                        </a:solidFill>
                        <a:latin typeface="Circe"/>
                      </a:endParaRPr>
                    </a:p>
                  </a:txBody>
                  <a:tcPr>
                    <a:lnT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irce"/>
                        </a:rPr>
                        <a:t>Компании с ограниченной географией или номенклатурой экспорта</a:t>
                      </a:r>
                    </a:p>
                  </a:txBody>
                  <a:tcPr>
                    <a:lnT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irce"/>
                        </a:rPr>
                        <a:t>Контракт</a:t>
                      </a:r>
                      <a:r>
                        <a:rPr lang="ru-RU" sz="1600" baseline="0" dirty="0" smtClean="0">
                          <a:latin typeface="Circe"/>
                        </a:rPr>
                        <a:t> поставки на рынок, на который компания не осуществляла регулярный экспорт*;</a:t>
                      </a:r>
                    </a:p>
                    <a:p>
                      <a:r>
                        <a:rPr lang="ru-RU" sz="1600" baseline="0" dirty="0" smtClean="0">
                          <a:latin typeface="Circe"/>
                        </a:rPr>
                        <a:t>Контракт поставки товара, регулярный экспорт которого не осуществлялся компанией*</a:t>
                      </a:r>
                      <a:endParaRPr lang="ru-RU" sz="1600" dirty="0">
                        <a:latin typeface="Circe"/>
                      </a:endParaRPr>
                    </a:p>
                  </a:txBody>
                  <a:tcPr>
                    <a:lnT w="12700" cap="flat" cmpd="sng" algn="ctr">
                      <a:solidFill>
                        <a:srgbClr val="407E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37583" y="5932661"/>
            <a:ext cx="10654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irce"/>
                <a:cs typeface="Circe"/>
              </a:rPr>
              <a:t>*</a:t>
            </a:r>
            <a:r>
              <a:rPr lang="ru-RU" sz="1600" dirty="0">
                <a:latin typeface="Circe"/>
              </a:rPr>
              <a:t>Экспортные контракты с частотой поставок не менее </a:t>
            </a:r>
            <a:r>
              <a:rPr lang="ru-RU" sz="1600" dirty="0" smtClean="0">
                <a:latin typeface="Circe"/>
              </a:rPr>
              <a:t>2 </a:t>
            </a:r>
            <a:r>
              <a:rPr lang="ru-RU" sz="1600" dirty="0">
                <a:latin typeface="Circe"/>
              </a:rPr>
              <a:t>в </a:t>
            </a:r>
            <a:r>
              <a:rPr lang="ru-RU" sz="1600" dirty="0" smtClean="0">
                <a:latin typeface="Circe"/>
              </a:rPr>
              <a:t>год или экспортные </a:t>
            </a:r>
            <a:r>
              <a:rPr lang="ru-RU" sz="1600" dirty="0">
                <a:latin typeface="Circe"/>
              </a:rPr>
              <a:t>контракты, обеспечивающие долю экспорта в выручке не менее 5</a:t>
            </a:r>
            <a:r>
              <a:rPr lang="ru-RU" sz="1600" dirty="0" smtClean="0">
                <a:latin typeface="Circe"/>
              </a:rPr>
              <a:t>%. Критерии регулярности будут уточнены по итогам пилотирования</a:t>
            </a:r>
            <a:endParaRPr lang="ru-RU" sz="1600" dirty="0">
              <a:latin typeface="Circe"/>
            </a:endParaRPr>
          </a:p>
        </p:txBody>
      </p:sp>
    </p:spTree>
    <p:extLst>
      <p:ext uri="{BB962C8B-B14F-4D97-AF65-F5344CB8AC3E}">
        <p14:creationId xmlns:p14="http://schemas.microsoft.com/office/powerpoint/2010/main" val="33883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35938" y="429003"/>
            <a:ext cx="95305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solidFill>
                  <a:schemeClr val="bg1"/>
                </a:solidFill>
                <a:latin typeface="Circe Light"/>
                <a:cs typeface="Circe Light"/>
              </a:rPr>
              <a:t>4</a:t>
            </a:r>
            <a:endParaRPr lang="en-US" sz="2300" dirty="0">
              <a:solidFill>
                <a:schemeClr val="bg1"/>
              </a:solidFill>
              <a:latin typeface="Circe Light"/>
              <a:cs typeface="Circe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8533" y="429003"/>
            <a:ext cx="10803467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Хронология разработки проекта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6231" y="6492875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6704"/>
              </p:ext>
            </p:extLst>
          </p:nvPr>
        </p:nvGraphicFramePr>
        <p:xfrm>
          <a:off x="643406" y="966428"/>
          <a:ext cx="10973970" cy="551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  <a:cs typeface="Circe"/>
                        </a:rPr>
                        <a:t>Сентябрь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Разработка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 методологии акселерации собственными силами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  <a:cs typeface="Circe"/>
                        </a:rPr>
                        <a:t>24 сентября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Запуск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 пилота в Нижнем Новгороде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  <a:cs typeface="Circe"/>
                        </a:rPr>
                        <a:t>26 сентября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Стратегическая сессия по региональной повестке РЭЦ. Обсуждение концепции акселерации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  <a:cs typeface="Circe"/>
                        </a:rPr>
                        <a:t>18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  <a:cs typeface="Circe"/>
                        </a:rPr>
                        <a:t> октября</a:t>
                      </a:r>
                      <a:endParaRPr lang="ru-RU" sz="1600" dirty="0" smtClean="0">
                        <a:solidFill>
                          <a:srgbClr val="062E5A"/>
                        </a:solidFill>
                        <a:latin typeface="Circe"/>
                        <a:cs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Представление паспорта проекта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 на Управляющем комитете РЭЦ. Сбор замечаний по проекту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  <a:cs typeface="Circe"/>
                        </a:rPr>
                        <a:t>1 ноября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Стратегическая сессия с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 представителями МШУ «</a:t>
                      </a:r>
                      <a:r>
                        <a:rPr lang="ru-RU" sz="1600" baseline="0" dirty="0" err="1" smtClean="0">
                          <a:solidFill>
                            <a:srgbClr val="062E5A"/>
                          </a:solidFill>
                          <a:latin typeface="Circe"/>
                        </a:rPr>
                        <a:t>Сколково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» по вопросам совместной программы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8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7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 ноября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Стратегическая сессия по проекту акселерации с привлечением внешни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х участников</a:t>
                      </a: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Верификация методологии и сбор предложений.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19 </a:t>
                      </a: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ноября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Запущен акселератор со Сбербанком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 (открыта регистрация на платформе </a:t>
                      </a:r>
                      <a:r>
                        <a:rPr lang="en-US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BBP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)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10 декабря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Предварительная оценка пилота 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в Нижнем Новгороде</a:t>
                      </a:r>
                      <a:endParaRPr lang="ru-RU" sz="1600" dirty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Наст. время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75B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2E5A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62E5A"/>
                          </a:solidFill>
                          <a:latin typeface="Circe"/>
                        </a:rPr>
                        <a:t>Доработка</a:t>
                      </a:r>
                      <a:r>
                        <a:rPr lang="ru-RU" sz="1600" baseline="0" dirty="0" smtClean="0">
                          <a:solidFill>
                            <a:srgbClr val="062E5A"/>
                          </a:solidFill>
                          <a:latin typeface="Circe"/>
                        </a:rPr>
                        <a:t> проекта</a:t>
                      </a:r>
                      <a:endParaRPr lang="ru-RU" sz="1600" dirty="0" smtClean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26FB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2E5A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782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1 кв. 2019 г.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(план)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62E5A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Запуск до 300 компаний в совместном акселераторе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 со С</a:t>
                      </a: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бербанком;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Презентация акселератора Председателю Правительства РФ в рамках РИФ</a:t>
                      </a: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62E5A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9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Расширение пилота в Нижнем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 Новгороде (до 30 компаний)</a:t>
                      </a:r>
                      <a:endParaRPr lang="ru-RU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9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Пилотирование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коучингового</a:t>
                      </a: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 проекта</a:t>
                      </a: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9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62E5A"/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Запуск программы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 акселерации</a:t>
                      </a: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 в рамках НП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ППТиПЗ</a:t>
                      </a: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*</a:t>
                      </a: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Разработка отраслевых программ (РВК, Фонд Бортника и др.)**</a:t>
                      </a:r>
                      <a:endParaRPr lang="ru-RU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irce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irce"/>
                        </a:rPr>
                        <a:t>Запуск пилотов в Москве и Санкт-Петербурге**</a:t>
                      </a:r>
                      <a:endParaRPr lang="ru-RU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irce"/>
                      </a:endParaRPr>
                    </a:p>
                  </a:txBody>
                  <a:tcPr marL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 rot="10800000">
            <a:off x="818030" y="1289008"/>
            <a:ext cx="1058967" cy="876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818030" y="1636361"/>
            <a:ext cx="1058967" cy="876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0800000">
            <a:off x="818030" y="1964664"/>
            <a:ext cx="1058967" cy="876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0800000">
            <a:off x="818030" y="2299250"/>
            <a:ext cx="1058967" cy="876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0800000">
            <a:off x="818030" y="2637078"/>
            <a:ext cx="1058967" cy="876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0800000">
            <a:off x="818029" y="3214864"/>
            <a:ext cx="1058967" cy="876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0800000">
            <a:off x="818029" y="3541994"/>
            <a:ext cx="1058967" cy="876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818029" y="3887986"/>
            <a:ext cx="1058967" cy="87644"/>
          </a:xfrm>
          <a:prstGeom prst="triangle">
            <a:avLst/>
          </a:prstGeom>
          <a:solidFill>
            <a:srgbClr val="06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818029" y="4221579"/>
            <a:ext cx="1058967" cy="87644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8920" y="6509745"/>
            <a:ext cx="5864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Circe"/>
              </a:rPr>
              <a:t>* Национальная программа «Повышение производительности труда и поддержка занятости»</a:t>
            </a:r>
          </a:p>
          <a:p>
            <a:r>
              <a:rPr lang="ru-RU" sz="1000" dirty="0" smtClean="0">
                <a:latin typeface="Circe"/>
              </a:rPr>
              <a:t>** В разработке</a:t>
            </a:r>
          </a:p>
        </p:txBody>
      </p:sp>
    </p:spTree>
    <p:extLst>
      <p:ext uri="{BB962C8B-B14F-4D97-AF65-F5344CB8AC3E}">
        <p14:creationId xmlns:p14="http://schemas.microsoft.com/office/powerpoint/2010/main" val="11335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558192"/>
            <a:ext cx="2743200" cy="365125"/>
          </a:xfrm>
        </p:spPr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2539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Алгоритм акселерации</a:t>
            </a: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32126" y="1212366"/>
            <a:ext cx="9045134" cy="849288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58489" y="1474565"/>
            <a:ext cx="1534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ebas Neue Bold" panose="020B0606020202050201" pitchFamily="34" charset="-52"/>
              </a:rPr>
              <a:t>Диагностика участников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2619" y="1446137"/>
            <a:ext cx="173387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ebas Neue Bold" panose="020B0606020202050201" pitchFamily="34" charset="-52"/>
              </a:rPr>
              <a:t>Вводный курс и формирование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Bebas Neue Bold" panose="020B0606020202050201" pitchFamily="34" charset="-52"/>
              </a:rPr>
              <a:t>action plan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Bebas Neue Bold" panose="020B0606020202050201" pitchFamily="34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8949" y="1433915"/>
            <a:ext cx="198682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ebas Neue Bold" panose="020B0606020202050201" pitchFamily="34" charset="-52"/>
              </a:rPr>
              <a:t>Приведение в соответствии c минимальным требованиям для выхода на экспорт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0891561" y="1745763"/>
            <a:ext cx="0" cy="1759389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165679" y="2115989"/>
            <a:ext cx="17984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62E5A"/>
                </a:solidFill>
                <a:latin typeface="Circe"/>
                <a:cs typeface="Arial" panose="020B0604020202020204" pitchFamily="34" charset="0"/>
              </a:rPr>
              <a:t>Проведение краткого инструктажа по всем этапам выхода на экспорт </a:t>
            </a:r>
            <a:endParaRPr lang="ru-RU" sz="900" dirty="0" smtClean="0">
              <a:solidFill>
                <a:srgbClr val="062E5A"/>
              </a:solidFill>
              <a:latin typeface="Circe"/>
              <a:cs typeface="Arial" panose="020B0604020202020204" pitchFamily="34" charset="0"/>
            </a:endParaRPr>
          </a:p>
          <a:p>
            <a:endParaRPr lang="ru-RU" sz="900" dirty="0" smtClean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Формирование </a:t>
            </a:r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action </a:t>
            </a:r>
            <a:r>
              <a:rPr lang="en-US" sz="900" dirty="0" smtClean="0">
                <a:solidFill>
                  <a:srgbClr val="283E6E"/>
                </a:solidFill>
                <a:latin typeface="Circe"/>
                <a:cs typeface="Circe"/>
              </a:rPr>
              <a:t>plan </a:t>
            </a:r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участника </a:t>
            </a:r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на основе оценки экспортной зрелости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Подписание меморандума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Экспертная оценка</a:t>
            </a: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конкурентоспособности</a:t>
            </a: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продукта на внешних</a:t>
            </a:r>
          </a:p>
          <a:p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рынках</a:t>
            </a:r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43908" y="2115989"/>
            <a:ext cx="186106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62E5A"/>
                </a:solidFill>
                <a:latin typeface="Circe"/>
                <a:cs typeface="Arial" panose="020B0604020202020204" pitchFamily="34" charset="0"/>
              </a:rPr>
              <a:t>Прохождение модульного обучения </a:t>
            </a:r>
            <a:endParaRPr lang="ru-RU" sz="900" dirty="0">
              <a:solidFill>
                <a:srgbClr val="062E5A"/>
              </a:solidFill>
              <a:latin typeface="Circe"/>
              <a:cs typeface="Arial" panose="020B0604020202020204" pitchFamily="34" charset="0"/>
            </a:endParaRP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Сопровождение и контроль реализации мероприятий </a:t>
            </a:r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action </a:t>
            </a:r>
            <a:r>
              <a:rPr lang="en-US" sz="900" dirty="0" smtClean="0">
                <a:solidFill>
                  <a:srgbClr val="283E6E"/>
                </a:solidFill>
                <a:latin typeface="Circe"/>
                <a:cs typeface="Circe"/>
              </a:rPr>
              <a:t>plan</a:t>
            </a:r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 в рамках этапа 4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Предоставление участникам мер поддержки РЭЦ и партнеров в рамках реализации </a:t>
            </a:r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action plan </a:t>
            </a:r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в рамках этапа 4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021577" y="2112240"/>
            <a:ext cx="1755683" cy="18928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Сопровождение </a:t>
            </a:r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и контроль реализации мероприятий </a:t>
            </a:r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action </a:t>
            </a:r>
            <a:r>
              <a:rPr lang="en-US" sz="900" dirty="0" smtClean="0">
                <a:solidFill>
                  <a:srgbClr val="283E6E"/>
                </a:solidFill>
                <a:latin typeface="Circe"/>
                <a:cs typeface="Circe"/>
              </a:rPr>
              <a:t>plan</a:t>
            </a:r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 в рамках этапа 5</a:t>
            </a:r>
            <a:endParaRPr lang="ru-RU" sz="900" dirty="0" smtClean="0">
              <a:solidFill>
                <a:srgbClr val="283E6E"/>
              </a:solidFill>
              <a:latin typeface="Circe"/>
              <a:cs typeface="Circe"/>
            </a:endParaRPr>
          </a:p>
          <a:p>
            <a:endParaRPr lang="ru-RU" sz="900" dirty="0" smtClean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Предоставление участникам мер поддержки РЭЦ и партнеров в рамках реализации </a:t>
            </a:r>
            <a:r>
              <a:rPr lang="en-US" sz="900" dirty="0" smtClean="0">
                <a:solidFill>
                  <a:srgbClr val="283E6E"/>
                </a:solidFill>
                <a:latin typeface="Circe"/>
                <a:cs typeface="Circe"/>
              </a:rPr>
              <a:t>action plan </a:t>
            </a:r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в рамках этапа 5</a:t>
            </a:r>
            <a:endParaRPr lang="ru-RU" sz="900" dirty="0" smtClean="0">
              <a:solidFill>
                <a:srgbClr val="283E6E"/>
              </a:solidFill>
              <a:latin typeface="Circe"/>
              <a:cs typeface="Circe"/>
            </a:endParaRP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Поиск покупателя и сопровождение заключения экспортного контракта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90820" y="1493107"/>
            <a:ext cx="177079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ebas Neue Bold" panose="020B0606020202050201" pitchFamily="34" charset="-52"/>
              </a:rPr>
              <a:t>Формирование воронки целевой аудитории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09297" y="1415006"/>
            <a:ext cx="16083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ebas Neue Bold" panose="020B0606020202050201" pitchFamily="34" charset="-52"/>
              </a:rPr>
              <a:t>Поиск покупателей, продвижение и </a:t>
            </a:r>
          </a:p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ebas Neue Bold" panose="020B0606020202050201" pitchFamily="34" charset="-52"/>
              </a:rPr>
              <a:t>заключение контракта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0862926" y="1211143"/>
            <a:ext cx="1201817" cy="850193"/>
          </a:xfrm>
          <a:prstGeom prst="rect">
            <a:avLst/>
          </a:prstGeom>
          <a:solidFill>
            <a:srgbClr val="94C356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</a:rPr>
              <a:t>Выход на экспортный контракт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ebas Neue Bold" pitchFamily="34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22601" y="2115989"/>
            <a:ext cx="17426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Формирование выборки компаний в соответствии с целевыми критериями в разрезе регионов</a:t>
            </a:r>
          </a:p>
          <a:p>
            <a:endParaRPr lang="en-US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Верификация выборки потенциальных участников регионами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 smtClean="0">
                <a:solidFill>
                  <a:srgbClr val="283E6E"/>
                </a:solidFill>
                <a:latin typeface="Circe"/>
                <a:cs typeface="Circe"/>
              </a:rPr>
              <a:t>Проверка интереса к развитию экспортной деятельности</a:t>
            </a:r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465578" y="2112240"/>
            <a:ext cx="16598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62E5A"/>
                </a:solidFill>
                <a:latin typeface="Circe"/>
                <a:cs typeface="Arial" panose="020B0604020202020204" pitchFamily="34" charset="0"/>
              </a:rPr>
              <a:t>Анкетирование по методике оценки экспортной зрелости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Проведение очного интервью с компанией, верификация данных анкеты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Оценка экспортной зрелости на основе данных анкеты</a:t>
            </a:r>
          </a:p>
        </p:txBody>
      </p:sp>
      <p:cxnSp>
        <p:nvCxnSpPr>
          <p:cNvPr id="19" name="Прямая со стрелкой 18"/>
          <p:cNvCxnSpPr>
            <a:stCxn id="28" idx="2"/>
          </p:cNvCxnSpPr>
          <p:nvPr/>
        </p:nvCxnSpPr>
        <p:spPr>
          <a:xfrm flipV="1">
            <a:off x="1831473" y="1332000"/>
            <a:ext cx="9141327" cy="29941"/>
          </a:xfrm>
          <a:prstGeom prst="straightConnector1">
            <a:avLst/>
          </a:prstGeom>
          <a:ln w="57150">
            <a:solidFill>
              <a:srgbClr val="51A1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5209892" y="1217697"/>
            <a:ext cx="266700" cy="276225"/>
          </a:xfrm>
          <a:prstGeom prst="ellipse">
            <a:avLst/>
          </a:prstGeom>
          <a:gradFill>
            <a:gsLst>
              <a:gs pos="100000">
                <a:srgbClr val="00B0F0"/>
              </a:gs>
              <a:gs pos="19000">
                <a:schemeClr val="accent1">
                  <a:lumMod val="60000"/>
                  <a:lumOff val="40000"/>
                </a:schemeClr>
              </a:gs>
              <a:gs pos="54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21" name="Овал 20"/>
          <p:cNvSpPr/>
          <p:nvPr/>
        </p:nvSpPr>
        <p:spPr>
          <a:xfrm>
            <a:off x="3576535" y="1224993"/>
            <a:ext cx="266700" cy="276225"/>
          </a:xfrm>
          <a:prstGeom prst="ellipse">
            <a:avLst/>
          </a:prstGeom>
          <a:gradFill>
            <a:gsLst>
              <a:gs pos="100000">
                <a:srgbClr val="00B0F0"/>
              </a:gs>
              <a:gs pos="19000">
                <a:schemeClr val="accent1">
                  <a:lumMod val="60000"/>
                  <a:lumOff val="40000"/>
                </a:schemeClr>
              </a:gs>
              <a:gs pos="54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28" name="Овал 27"/>
          <p:cNvSpPr/>
          <p:nvPr/>
        </p:nvSpPr>
        <p:spPr>
          <a:xfrm>
            <a:off x="1831473" y="1223828"/>
            <a:ext cx="266700" cy="276225"/>
          </a:xfrm>
          <a:prstGeom prst="ellipse">
            <a:avLst/>
          </a:prstGeom>
          <a:gradFill>
            <a:gsLst>
              <a:gs pos="100000">
                <a:srgbClr val="00B0F0"/>
              </a:gs>
              <a:gs pos="19000">
                <a:schemeClr val="accent1">
                  <a:lumMod val="60000"/>
                  <a:lumOff val="40000"/>
                </a:schemeClr>
              </a:gs>
              <a:gs pos="54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ru-RU" sz="1600" dirty="0"/>
          </a:p>
        </p:txBody>
      </p:sp>
      <p:sp>
        <p:nvSpPr>
          <p:cNvPr id="32" name="Овал 31"/>
          <p:cNvSpPr/>
          <p:nvPr/>
        </p:nvSpPr>
        <p:spPr>
          <a:xfrm>
            <a:off x="7000587" y="1220540"/>
            <a:ext cx="266700" cy="276225"/>
          </a:xfrm>
          <a:prstGeom prst="ellipse">
            <a:avLst/>
          </a:prstGeom>
          <a:gradFill>
            <a:gsLst>
              <a:gs pos="100000">
                <a:srgbClr val="00B0F0"/>
              </a:gs>
              <a:gs pos="19000">
                <a:schemeClr val="accent1">
                  <a:lumMod val="60000"/>
                  <a:lumOff val="40000"/>
                </a:schemeClr>
              </a:gs>
              <a:gs pos="54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37" name="Овал 36"/>
          <p:cNvSpPr/>
          <p:nvPr/>
        </p:nvSpPr>
        <p:spPr>
          <a:xfrm>
            <a:off x="9102753" y="1207178"/>
            <a:ext cx="266700" cy="276225"/>
          </a:xfrm>
          <a:prstGeom prst="ellipse">
            <a:avLst/>
          </a:prstGeom>
          <a:gradFill>
            <a:gsLst>
              <a:gs pos="100000">
                <a:srgbClr val="00B0F0"/>
              </a:gs>
              <a:gs pos="19000">
                <a:schemeClr val="accent1">
                  <a:lumMod val="60000"/>
                  <a:lumOff val="40000"/>
                </a:schemeClr>
              </a:gs>
              <a:gs pos="54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46523" y="2156879"/>
            <a:ext cx="1453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База компаний (в том числе клиентов РЭЦ и партнеров)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endParaRPr lang="en-US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Целевой профиль экспортера</a:t>
            </a: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Критерии для участия в программах акселерации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242805" y="1219894"/>
            <a:ext cx="1432258" cy="85019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</a:rPr>
              <a:t>Входные данные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ebas Neue Bold" pitchFamily="34" charset="-52"/>
            </a:endParaRPr>
          </a:p>
        </p:txBody>
      </p:sp>
      <p:sp>
        <p:nvSpPr>
          <p:cNvPr id="54" name="Rectangle 43"/>
          <p:cNvSpPr/>
          <p:nvPr/>
        </p:nvSpPr>
        <p:spPr>
          <a:xfrm>
            <a:off x="255978" y="2112240"/>
            <a:ext cx="1368453" cy="2516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55" name="Rectangle 43"/>
          <p:cNvSpPr/>
          <p:nvPr/>
        </p:nvSpPr>
        <p:spPr>
          <a:xfrm>
            <a:off x="5179051" y="2112240"/>
            <a:ext cx="1716762" cy="2516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56" name="Rectangle 43"/>
          <p:cNvSpPr/>
          <p:nvPr/>
        </p:nvSpPr>
        <p:spPr>
          <a:xfrm>
            <a:off x="7037640" y="2112240"/>
            <a:ext cx="1846916" cy="2516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58" name="Rectangle 43"/>
          <p:cNvSpPr/>
          <p:nvPr/>
        </p:nvSpPr>
        <p:spPr>
          <a:xfrm>
            <a:off x="9029739" y="2112240"/>
            <a:ext cx="1778248" cy="2516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59" name="Rectangle 43"/>
          <p:cNvSpPr/>
          <p:nvPr/>
        </p:nvSpPr>
        <p:spPr>
          <a:xfrm>
            <a:off x="3495695" y="2117314"/>
            <a:ext cx="1545397" cy="251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60" name="Rectangle 43"/>
          <p:cNvSpPr/>
          <p:nvPr/>
        </p:nvSpPr>
        <p:spPr>
          <a:xfrm>
            <a:off x="1753214" y="2117314"/>
            <a:ext cx="1630086" cy="251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61" name="Rectangle 46"/>
          <p:cNvSpPr/>
          <p:nvPr/>
        </p:nvSpPr>
        <p:spPr>
          <a:xfrm>
            <a:off x="5179051" y="4357276"/>
            <a:ext cx="1729712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Компании, участники акселерации, утвердившие </a:t>
            </a:r>
            <a:r>
              <a:rPr lang="en-US" sz="900" dirty="0">
                <a:solidFill>
                  <a:sysClr val="windowText" lastClr="000000"/>
                </a:solidFill>
                <a:latin typeface="Circe" panose="020B0502020203020203"/>
              </a:rPr>
              <a:t>action plan 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62" name="Rectangle 104"/>
          <p:cNvSpPr/>
          <p:nvPr/>
        </p:nvSpPr>
        <p:spPr>
          <a:xfrm>
            <a:off x="7045793" y="4357276"/>
            <a:ext cx="1846916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Компании с высоким статусом готовности к экспорту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63" name="Rectangle 122"/>
          <p:cNvSpPr/>
          <p:nvPr/>
        </p:nvSpPr>
        <p:spPr>
          <a:xfrm>
            <a:off x="9029739" y="4357276"/>
            <a:ext cx="1778248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Компании, заключившие экспортный контракт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64" name="Rectangle 46"/>
          <p:cNvSpPr/>
          <p:nvPr/>
        </p:nvSpPr>
        <p:spPr>
          <a:xfrm>
            <a:off x="3495694" y="4357276"/>
            <a:ext cx="1545397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Копании, готовые к участию в акселерации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65" name="Rectangle 46"/>
          <p:cNvSpPr/>
          <p:nvPr/>
        </p:nvSpPr>
        <p:spPr>
          <a:xfrm>
            <a:off x="1731216" y="4357276"/>
            <a:ext cx="1626518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Компании, потенциальные экспортеры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 rot="10800000">
            <a:off x="4138319" y="4179352"/>
            <a:ext cx="586065" cy="1199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8" name="Равнобедренный треугольник 67"/>
          <p:cNvSpPr/>
          <p:nvPr/>
        </p:nvSpPr>
        <p:spPr>
          <a:xfrm rot="10800000">
            <a:off x="2418547" y="4179353"/>
            <a:ext cx="586065" cy="1199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9" name="Равнобедренный треугольник 68"/>
          <p:cNvSpPr/>
          <p:nvPr/>
        </p:nvSpPr>
        <p:spPr>
          <a:xfrm rot="10800000">
            <a:off x="5907358" y="4173266"/>
            <a:ext cx="586065" cy="1199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0" name="Равнобедренный треугольник 69"/>
          <p:cNvSpPr/>
          <p:nvPr/>
        </p:nvSpPr>
        <p:spPr>
          <a:xfrm rot="10800000">
            <a:off x="7825314" y="4183102"/>
            <a:ext cx="586065" cy="1199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1" name="Равнобедренный треугольник 70"/>
          <p:cNvSpPr/>
          <p:nvPr/>
        </p:nvSpPr>
        <p:spPr>
          <a:xfrm rot="10800000">
            <a:off x="9783422" y="4183102"/>
            <a:ext cx="586065" cy="1199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3" name="Прямоугольник 112"/>
          <p:cNvSpPr/>
          <p:nvPr/>
        </p:nvSpPr>
        <p:spPr>
          <a:xfrm>
            <a:off x="191733" y="4430043"/>
            <a:ext cx="1322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rgbClr val="062E5A"/>
                </a:solidFill>
                <a:latin typeface="Circe" panose="020B0502020203020203"/>
              </a:rPr>
              <a:t>Результат этапа</a:t>
            </a:r>
          </a:p>
          <a:p>
            <a:r>
              <a:rPr lang="ru-RU" sz="1050" dirty="0" smtClean="0">
                <a:solidFill>
                  <a:srgbClr val="062E5A"/>
                </a:solidFill>
                <a:latin typeface="Circe" panose="020B0502020203020203"/>
              </a:rPr>
              <a:t>(для РЭЦ):</a:t>
            </a:r>
            <a:endParaRPr lang="ru-RU" sz="1050" dirty="0">
              <a:solidFill>
                <a:srgbClr val="062E5A"/>
              </a:solidFill>
              <a:latin typeface="Circe" panose="020B0502020203020203"/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1727607" y="1224993"/>
            <a:ext cx="0" cy="2780073"/>
          </a:xfrm>
          <a:prstGeom prst="line">
            <a:avLst/>
          </a:prstGeom>
          <a:ln>
            <a:solidFill>
              <a:srgbClr val="062E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3459272" y="1224993"/>
            <a:ext cx="0" cy="2780073"/>
          </a:xfrm>
          <a:prstGeom prst="line">
            <a:avLst/>
          </a:prstGeom>
          <a:ln>
            <a:solidFill>
              <a:srgbClr val="062E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5117560" y="1224993"/>
            <a:ext cx="0" cy="2780073"/>
          </a:xfrm>
          <a:prstGeom prst="line">
            <a:avLst/>
          </a:prstGeom>
          <a:ln>
            <a:solidFill>
              <a:srgbClr val="062E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6965913" y="1224993"/>
            <a:ext cx="0" cy="2780073"/>
          </a:xfrm>
          <a:prstGeom prst="line">
            <a:avLst/>
          </a:prstGeom>
          <a:ln>
            <a:solidFill>
              <a:srgbClr val="062E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8984763" y="1224993"/>
            <a:ext cx="0" cy="2780073"/>
          </a:xfrm>
          <a:prstGeom prst="line">
            <a:avLst/>
          </a:prstGeom>
          <a:ln>
            <a:solidFill>
              <a:srgbClr val="062E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249244" y="2028098"/>
            <a:ext cx="0" cy="2043855"/>
          </a:xfrm>
          <a:prstGeom prst="line">
            <a:avLst/>
          </a:prstGeom>
          <a:ln>
            <a:solidFill>
              <a:srgbClr val="062E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10764223" y="1224993"/>
            <a:ext cx="0" cy="2780073"/>
          </a:xfrm>
          <a:prstGeom prst="line">
            <a:avLst/>
          </a:prstGeom>
          <a:ln>
            <a:solidFill>
              <a:srgbClr val="062E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191733" y="5058829"/>
            <a:ext cx="1322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rgbClr val="062E5A"/>
                </a:solidFill>
                <a:latin typeface="Circe" panose="020B0502020203020203"/>
              </a:rPr>
              <a:t>Результат этапа</a:t>
            </a:r>
          </a:p>
          <a:p>
            <a:r>
              <a:rPr lang="ru-RU" sz="1050" dirty="0" smtClean="0">
                <a:solidFill>
                  <a:srgbClr val="062E5A"/>
                </a:solidFill>
                <a:latin typeface="Circe" panose="020B0502020203020203"/>
              </a:rPr>
              <a:t>(для участника):</a:t>
            </a:r>
            <a:endParaRPr lang="ru-RU" sz="1050" dirty="0">
              <a:solidFill>
                <a:srgbClr val="062E5A"/>
              </a:solidFill>
              <a:latin typeface="Circe" panose="020B0502020203020203"/>
            </a:endParaRPr>
          </a:p>
        </p:txBody>
      </p:sp>
      <p:sp>
        <p:nvSpPr>
          <p:cNvPr id="132" name="Rectangle 46"/>
          <p:cNvSpPr/>
          <p:nvPr/>
        </p:nvSpPr>
        <p:spPr>
          <a:xfrm>
            <a:off x="5170436" y="5033753"/>
            <a:ext cx="1729712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Индивидуальная дорожная карта </a:t>
            </a:r>
            <a:r>
              <a:rPr lang="ru-RU" sz="900" dirty="0">
                <a:solidFill>
                  <a:srgbClr val="000000"/>
                </a:solidFill>
                <a:latin typeface="Circe"/>
                <a:cs typeface="Arial" panose="020B0604020202020204" pitchFamily="34" charset="0"/>
              </a:rPr>
              <a:t>по развитию экспортной </a:t>
            </a:r>
            <a:r>
              <a:rPr lang="ru-RU" sz="900" dirty="0" smtClean="0">
                <a:solidFill>
                  <a:srgbClr val="000000"/>
                </a:solidFill>
                <a:latin typeface="Circe"/>
                <a:cs typeface="Arial" panose="020B0604020202020204" pitchFamily="34" charset="0"/>
              </a:rPr>
              <a:t>деятельности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133" name="Rectangle 104"/>
          <p:cNvSpPr/>
          <p:nvPr/>
        </p:nvSpPr>
        <p:spPr>
          <a:xfrm>
            <a:off x="7037178" y="5033753"/>
            <a:ext cx="1846916" cy="50210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Обеспечены минимальные требования для выхода на экспорт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134" name="Rectangle 122"/>
          <p:cNvSpPr/>
          <p:nvPr/>
        </p:nvSpPr>
        <p:spPr>
          <a:xfrm>
            <a:off x="9021124" y="5033753"/>
            <a:ext cx="1778248" cy="50210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0000"/>
                </a:solidFill>
                <a:latin typeface="Circe"/>
                <a:cs typeface="Arial" panose="020B0604020202020204" pitchFamily="34" charset="0"/>
              </a:rPr>
              <a:t>Заключен </a:t>
            </a:r>
            <a:r>
              <a:rPr lang="ru-RU" sz="900" dirty="0" smtClean="0">
                <a:solidFill>
                  <a:srgbClr val="000000"/>
                </a:solidFill>
                <a:latin typeface="Circe"/>
                <a:cs typeface="Arial" panose="020B0604020202020204" pitchFamily="34" charset="0"/>
              </a:rPr>
              <a:t>эк</a:t>
            </a:r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спортный контракт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135" name="Rectangle 46"/>
          <p:cNvSpPr/>
          <p:nvPr/>
        </p:nvSpPr>
        <p:spPr>
          <a:xfrm>
            <a:off x="3487079" y="5033753"/>
            <a:ext cx="1545397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Получена оценка экспортной зрелости</a:t>
            </a:r>
            <a:endParaRPr lang="ru-RU" sz="9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114" name="Rectangle 46"/>
          <p:cNvSpPr/>
          <p:nvPr/>
        </p:nvSpPr>
        <p:spPr>
          <a:xfrm>
            <a:off x="1722601" y="5033753"/>
            <a:ext cx="1643379" cy="510526"/>
          </a:xfrm>
          <a:prstGeom prst="rect">
            <a:avLst/>
          </a:prstGeom>
          <a:solidFill>
            <a:schemeClr val="bg1"/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ysClr val="windowText" lastClr="000000"/>
                </a:solidFill>
                <a:latin typeface="Circe" panose="020B0502020203020203"/>
              </a:rPr>
              <a:t>П</a:t>
            </a:r>
            <a:r>
              <a:rPr lang="ru-RU" sz="900" dirty="0" smtClean="0">
                <a:solidFill>
                  <a:sysClr val="windowText" lastClr="000000"/>
                </a:solidFill>
                <a:latin typeface="Circe" panose="020B0502020203020203"/>
              </a:rPr>
              <a:t>олучена </a:t>
            </a:r>
            <a:r>
              <a:rPr lang="ru-RU" sz="900" dirty="0">
                <a:solidFill>
                  <a:sysClr val="windowText" lastClr="000000"/>
                </a:solidFill>
                <a:latin typeface="Circe" panose="020B0502020203020203"/>
              </a:rPr>
              <a:t>информация о возможности выхода на экспорт</a:t>
            </a:r>
          </a:p>
        </p:txBody>
      </p:sp>
      <p:sp>
        <p:nvSpPr>
          <p:cNvPr id="116" name="Стрелка вправо 115"/>
          <p:cNvSpPr/>
          <p:nvPr/>
        </p:nvSpPr>
        <p:spPr>
          <a:xfrm>
            <a:off x="1675063" y="5950217"/>
            <a:ext cx="9709217" cy="447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Сопровождение сотрудником РЭЦ/Партнера</a:t>
            </a:r>
          </a:p>
        </p:txBody>
      </p:sp>
      <p:sp>
        <p:nvSpPr>
          <p:cNvPr id="72" name="Rectangle 46"/>
          <p:cNvSpPr/>
          <p:nvPr/>
        </p:nvSpPr>
        <p:spPr>
          <a:xfrm>
            <a:off x="1722601" y="5549539"/>
            <a:ext cx="1643378" cy="353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Awareness</a:t>
            </a:r>
          </a:p>
          <a:p>
            <a:pPr algn="ctr"/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(Осведомленность)</a:t>
            </a:r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 </a:t>
            </a:r>
            <a:endParaRPr lang="ru-RU" sz="900" dirty="0"/>
          </a:p>
        </p:txBody>
      </p:sp>
      <p:sp>
        <p:nvSpPr>
          <p:cNvPr id="73" name="Rectangle 46"/>
          <p:cNvSpPr/>
          <p:nvPr/>
        </p:nvSpPr>
        <p:spPr>
          <a:xfrm>
            <a:off x="3487079" y="5548757"/>
            <a:ext cx="1545397" cy="3544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Desire</a:t>
            </a:r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pPr algn="ctr"/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(Желание)</a:t>
            </a:r>
            <a:endParaRPr lang="ru-RU" sz="900" dirty="0"/>
          </a:p>
        </p:txBody>
      </p:sp>
      <p:sp>
        <p:nvSpPr>
          <p:cNvPr id="74" name="Rectangle 46"/>
          <p:cNvSpPr/>
          <p:nvPr/>
        </p:nvSpPr>
        <p:spPr>
          <a:xfrm>
            <a:off x="5170436" y="5541557"/>
            <a:ext cx="1729712" cy="3616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Knowledge</a:t>
            </a:r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pPr algn="ctr"/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(Знание)</a:t>
            </a:r>
            <a:endParaRPr lang="ru-RU" sz="900" dirty="0"/>
          </a:p>
        </p:txBody>
      </p:sp>
      <p:sp>
        <p:nvSpPr>
          <p:cNvPr id="75" name="Rectangle 104"/>
          <p:cNvSpPr/>
          <p:nvPr/>
        </p:nvSpPr>
        <p:spPr>
          <a:xfrm>
            <a:off x="7036903" y="5536997"/>
            <a:ext cx="1846916" cy="3662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Ability</a:t>
            </a:r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pPr algn="ctr"/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(Возможность)</a:t>
            </a:r>
            <a:endParaRPr lang="ru-RU" sz="900" dirty="0"/>
          </a:p>
        </p:txBody>
      </p:sp>
      <p:sp>
        <p:nvSpPr>
          <p:cNvPr id="77" name="Rectangle 122"/>
          <p:cNvSpPr/>
          <p:nvPr/>
        </p:nvSpPr>
        <p:spPr>
          <a:xfrm>
            <a:off x="9021124" y="5529514"/>
            <a:ext cx="1778248" cy="373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C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283E6E"/>
                </a:solidFill>
                <a:latin typeface="Circe"/>
                <a:cs typeface="Circe"/>
              </a:rPr>
              <a:t>Reinforcement</a:t>
            </a:r>
            <a:endParaRPr lang="ru-RU" sz="900" dirty="0">
              <a:solidFill>
                <a:srgbClr val="283E6E"/>
              </a:solidFill>
              <a:latin typeface="Circe"/>
              <a:cs typeface="Circe"/>
            </a:endParaRPr>
          </a:p>
          <a:p>
            <a:pPr algn="ctr"/>
            <a:r>
              <a:rPr lang="ru-RU" sz="900" dirty="0">
                <a:solidFill>
                  <a:srgbClr val="283E6E"/>
                </a:solidFill>
                <a:latin typeface="Circe"/>
                <a:cs typeface="Circe"/>
              </a:rPr>
              <a:t>(Подкрепление)</a:t>
            </a:r>
            <a:endParaRPr lang="ru-RU" sz="9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86875" y="5505137"/>
            <a:ext cx="14375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rgbClr val="062E5A"/>
                </a:solidFill>
                <a:latin typeface="Circe" panose="020B0502020203020203"/>
              </a:rPr>
              <a:t>Стадии модели </a:t>
            </a:r>
            <a:r>
              <a:rPr lang="en-US" sz="1050" dirty="0" smtClean="0">
                <a:solidFill>
                  <a:srgbClr val="062E5A"/>
                </a:solidFill>
                <a:latin typeface="Circe" panose="020B0502020203020203"/>
              </a:rPr>
              <a:t>ADKAR</a:t>
            </a:r>
            <a:r>
              <a:rPr lang="ru-RU" sz="1050" dirty="0" smtClean="0">
                <a:solidFill>
                  <a:srgbClr val="062E5A"/>
                </a:solidFill>
                <a:latin typeface="Circe" panose="020B0502020203020203"/>
              </a:rPr>
              <a:t>*:</a:t>
            </a:r>
            <a:endParaRPr lang="ru-RU" sz="1050" dirty="0">
              <a:solidFill>
                <a:srgbClr val="062E5A"/>
              </a:solidFill>
              <a:latin typeface="Circe" panose="020B0502020203020203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55978" y="6513503"/>
            <a:ext cx="106795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Circe"/>
              </a:rPr>
              <a:t>* Модель организационных </a:t>
            </a:r>
            <a:r>
              <a:rPr lang="ru-RU" sz="900" dirty="0">
                <a:latin typeface="Circe"/>
              </a:rPr>
              <a:t>изменений ADCAR</a:t>
            </a:r>
            <a:r>
              <a:rPr lang="ru-RU" sz="900" dirty="0" smtClean="0">
                <a:latin typeface="Circe"/>
              </a:rPr>
              <a:t>, которая </a:t>
            </a:r>
            <a:r>
              <a:rPr lang="ru-RU" sz="900" dirty="0">
                <a:latin typeface="Circe"/>
              </a:rPr>
              <a:t>фокусируется на 5 этапах, результаты которых необходимы для успешного изменения как на индивидуальном, так и на системном уровне</a:t>
            </a:r>
            <a:endParaRPr lang="ru-RU" sz="900" dirty="0" smtClean="0">
              <a:latin typeface="Circe"/>
            </a:endParaRPr>
          </a:p>
        </p:txBody>
      </p:sp>
    </p:spTree>
    <p:extLst>
      <p:ext uri="{BB962C8B-B14F-4D97-AF65-F5344CB8AC3E}">
        <p14:creationId xmlns:p14="http://schemas.microsoft.com/office/powerpoint/2010/main" val="196992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Задачи</a:t>
            </a:r>
            <a:r>
              <a:rPr lang="en-US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по шагам </a:t>
            </a:r>
            <a:r>
              <a:rPr lang="en-US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action plan</a:t>
            </a:r>
            <a:endParaRPr lang="ru-RU" sz="2800" b="1" cap="all" dirty="0" smtClean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79276"/>
              </p:ext>
            </p:extLst>
          </p:nvPr>
        </p:nvGraphicFramePr>
        <p:xfrm>
          <a:off x="431798" y="1254125"/>
          <a:ext cx="11315702" cy="49574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0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4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8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Шаги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action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Образовательный блок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(параллельно другим шагам)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434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1. Определение перспектив экспорта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2. Подготовка к экспорту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3. Поиск партнера (иностранного покупателя)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4. Заключение экспортного контракта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5. Финансовое сопровождение экспорта затрат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Средний срок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прохождения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(8 месяцев)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600"/>
                        </a:spcAft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 месяц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 месяц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месяца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месяца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месяца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434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Задачи шага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 fontAlgn="ctr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Определить продукты для экспорта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Получить информацию о необходимых процедурах ВЭД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Обеспечить продвижение</a:t>
                      </a:r>
                      <a:r>
                        <a:rPr lang="ru-RU" sz="1100" baseline="0" dirty="0" smtClean="0">
                          <a:effectLst/>
                          <a:latin typeface="Circe"/>
                        </a:rPr>
                        <a:t> продукции на внешних рынках</a:t>
                      </a: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Обеспечить соблюдение обязательных требований целевых рынков</a:t>
                      </a: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Получить необходимые финансовые услуги</a:t>
                      </a: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Получить информацию о возможных потребностях в доработки продукта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Осуществить поиск зарубежных контрагентов</a:t>
                      </a: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Подготовить экспортный контракт</a:t>
                      </a: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Circe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Определить целевые регионы / страны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Подготовить и адаптировать коммерческое предложение, и информационные материалы</a:t>
                      </a:r>
                    </a:p>
                    <a:p>
                      <a:pPr marL="0" indent="0" algn="ctr" fontAlgn="ctr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Получить необходимые страховые услуги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Разместить продукцию на электронных торговых площадках</a:t>
                      </a: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Провести переговоры и заключить экспортный контракт</a:t>
                      </a: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irce"/>
                        </a:rPr>
                        <a:t>Укрепить штат компетенциями по ВЭД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/ дополнить штатными единицами</a:t>
                      </a:r>
                      <a:endParaRPr lang="ru-RU" sz="1100" dirty="0" smtClean="0">
                        <a:effectLst/>
                        <a:latin typeface="Circe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7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76401" y="411190"/>
            <a:ext cx="1051560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Ключевые Меры поддержки и услуги акселерации, предоставляемые РЭЦ и Партнерами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400" b="1" cap="all" dirty="0" smtClean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381770"/>
              </p:ext>
            </p:extLst>
          </p:nvPr>
        </p:nvGraphicFramePr>
        <p:xfrm>
          <a:off x="228598" y="1279120"/>
          <a:ext cx="11671300" cy="52366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0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0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0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6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Шаги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action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Образовательный блок</a:t>
                      </a:r>
                    </a:p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(параллельно другим шагам)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22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1. Определение перспектив экспорта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2. Подготовка к экспорту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3. Поиск партнера (иностранного покупателя)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4. Заключение экспортного контракта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Шаг 5. Финансовое сопровождение экспорта затрат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Средний срок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 прохождения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(8 месяцев)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600"/>
                        </a:spcAft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 месяц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1 месяц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irc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месяца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irc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месяца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irc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месяца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253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irce"/>
                          <a:cs typeface="Arial" panose="020B0604020202020204" pitchFamily="34" charset="0"/>
                        </a:rPr>
                        <a:t>Меры поддержки и услуги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Готовые аналитические материалы по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странам</a:t>
                      </a:r>
                      <a:r>
                        <a:rPr lang="en-US" sz="900" dirty="0" smtClean="0">
                          <a:effectLst/>
                          <a:latin typeface="Circe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/</a:t>
                      </a:r>
                      <a:r>
                        <a:rPr lang="en-US" sz="900" dirty="0" smtClean="0">
                          <a:effectLst/>
                          <a:latin typeface="Circe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товарам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Circe"/>
                        </a:rPr>
                        <a:t>Найм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 / привлечение</a:t>
                      </a:r>
                      <a:r>
                        <a:rPr lang="en-US" sz="900" dirty="0" smtClean="0">
                          <a:effectLst/>
                          <a:latin typeface="Circe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необходимых 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сотрудников для осуществления внешнеэкономической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деятельности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Предоставление «холодных» контактов потенциальных клиентов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irce"/>
                        </a:rPr>
                        <a:t>Выявление обязательных установленных требований и процедур оценки соответствия на внешних рынках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Финансирование расходов по экспортному контракту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(до 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5 лет)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0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Консультирование по вопросам таможенного администрирования 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Предоставление «теплых» контактов агентами по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странам</a:t>
                      </a:r>
                      <a:r>
                        <a:rPr lang="ru-RU" sz="900" baseline="0" dirty="0" smtClean="0">
                          <a:effectLst/>
                          <a:latin typeface="Circe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и сопровождение переговоров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Оформление международных сертификатов соответствия и подтверждения качества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Финансирование текущих расходов по экспортным поставкам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(до 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2 лет)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irce"/>
                        </a:rPr>
                        <a:t>Маркетинговое консультирование</a:t>
                      </a:r>
                      <a:endParaRPr lang="ru-RU" sz="9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Консультации по вопросам логистики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Организация доступа компании к тендерам  международных организаций 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irce"/>
                        </a:rPr>
                        <a:t>Консультирование 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о мерах </a:t>
                      </a:r>
                      <a:r>
                        <a:rPr lang="ru-RU" sz="900" dirty="0" err="1">
                          <a:effectLst/>
                          <a:latin typeface="Circe"/>
                        </a:rPr>
                        <a:t>патенто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-правовой охраны объектов интеллектуальной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собственности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Страхование кредита на пополнение оборотных средств экспортера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4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Консультирование по вопросам таможенной очистки  в стране импорта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Поиск контрагентов на платформах партнеров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Проведение патентных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исследований;</a:t>
                      </a: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Страхование экспортного факторинга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irce"/>
                        </a:rPr>
                        <a:t>Стандартизированные маркетинговые экспресс-отчеты</a:t>
                      </a:r>
                      <a:endParaRPr lang="ru-RU" sz="900" dirty="0" smtClean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1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Консультирование по вопросам улучшения экспортного продукта 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irce"/>
                        </a:rPr>
                        <a:t>Консультирование</a:t>
                      </a:r>
                      <a:r>
                        <a:rPr lang="ru-RU" sz="900" baseline="0" dirty="0" smtClean="0">
                          <a:effectLst/>
                          <a:latin typeface="Circe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по электронной торговле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irce"/>
                        </a:rPr>
                        <a:t>Составление внешнеторгового договора 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Страхование краткосрочной дебиторской задолженности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50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Консультирование об условиях экспортного контракта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Размещение продукции компании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на 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электронных торговых площадках.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Проверка добросовестности партнера 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Компенсация затрат на сертификацию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1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irce"/>
                        </a:rPr>
                        <a:t>Расширенное исследование аккредитованных партнеров по ТЗ клиента на платной основе</a:t>
                      </a: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Разработка коммерческого предложения, презентаций, прочих материалов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Circe"/>
                        </a:rPr>
                        <a:t>Предконтрактная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 подготовительная работа в потенциальной стране импорта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Юридическое сопровождение заключения экспортного контракта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Компенсация затрат на транспортировку продукции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irce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Адаптация интернет-сайта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и информационных материалов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Участие в </a:t>
                      </a:r>
                      <a:r>
                        <a:rPr lang="ru-RU" sz="900" dirty="0" smtClean="0">
                          <a:effectLst/>
                          <a:latin typeface="Circe"/>
                        </a:rPr>
                        <a:t>выставках/бизнес-миссиях; Организация </a:t>
                      </a:r>
                      <a:r>
                        <a:rPr lang="ru-RU" sz="900" dirty="0">
                          <a:effectLst/>
                          <a:latin typeface="Circe"/>
                        </a:rPr>
                        <a:t>переговоров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Помощь в проведении переговоров. Помощь в согласовании контракта.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irce"/>
                        </a:rPr>
                        <a:t>Финансовые продукты Партнеров</a:t>
                      </a:r>
                      <a:endParaRPr lang="ru-RU" sz="900" dirty="0"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00" marR="7985" marT="2070" marB="207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29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15680" y="411190"/>
            <a:ext cx="8976320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Текущий статус по </a:t>
            </a:r>
            <a:r>
              <a:rPr lang="ru-RU" sz="2800" b="1" cap="all" dirty="0" smtClean="0">
                <a:solidFill>
                  <a:schemeClr val="tx2">
                    <a:lumMod val="75000"/>
                  </a:schemeClr>
                </a:solidFill>
                <a:latin typeface="Bebas Neue Bold" pitchFamily="34" charset="-52"/>
                <a:ea typeface="+mj-ea"/>
                <a:cs typeface="Arial" panose="020B0604020202020204" pitchFamily="34" charset="0"/>
              </a:rPr>
              <a:t>видам акселерационных программ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800" b="1" cap="all" dirty="0">
              <a:solidFill>
                <a:schemeClr val="tx2">
                  <a:lumMod val="75000"/>
                </a:schemeClr>
              </a:solidFill>
              <a:latin typeface="Bebas Neue Bold" pitchFamily="34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A814-FFE7-4303-9CE7-EC5F9214C0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55"/>
          <p:cNvSpPr/>
          <p:nvPr/>
        </p:nvSpPr>
        <p:spPr>
          <a:xfrm>
            <a:off x="579942" y="1741532"/>
            <a:ext cx="3265153" cy="8338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ru-RU" sz="1400" b="1" dirty="0" smtClean="0">
                <a:solidFill>
                  <a:sysClr val="windowText" lastClr="000000"/>
                </a:solidFill>
                <a:latin typeface="Circe" panose="020B0502020203020203"/>
              </a:rPr>
              <a:t>Образовательные программы</a:t>
            </a:r>
            <a:endParaRPr lang="ru-RU" sz="14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10" name="Rectangle 90"/>
          <p:cNvSpPr/>
          <p:nvPr/>
        </p:nvSpPr>
        <p:spPr>
          <a:xfrm>
            <a:off x="579942" y="3166236"/>
            <a:ext cx="3265153" cy="1267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Программы акселерации в рамках национального проекта «Повышение производительности труда и поддержка занятости»</a:t>
            </a:r>
            <a:endParaRPr lang="ru-RU" sz="14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cxnSp>
        <p:nvCxnSpPr>
          <p:cNvPr id="11" name="Соединительная линия уступом 10"/>
          <p:cNvCxnSpPr>
            <a:stCxn id="9" idx="1"/>
            <a:endCxn id="10" idx="1"/>
          </p:cNvCxnSpPr>
          <p:nvPr/>
        </p:nvCxnSpPr>
        <p:spPr>
          <a:xfrm rot="10800000" flipV="1">
            <a:off x="579942" y="2158470"/>
            <a:ext cx="12700" cy="1641459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90"/>
          <p:cNvSpPr/>
          <p:nvPr/>
        </p:nvSpPr>
        <p:spPr>
          <a:xfrm>
            <a:off x="579941" y="4770555"/>
            <a:ext cx="3265153" cy="1267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Образовательные программы на базе высших учебных заведений</a:t>
            </a:r>
            <a:endParaRPr lang="ru-RU" sz="14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cxnSp>
        <p:nvCxnSpPr>
          <p:cNvPr id="16" name="Соединительная линия уступом 15"/>
          <p:cNvCxnSpPr>
            <a:stCxn id="9" idx="1"/>
            <a:endCxn id="15" idx="1"/>
          </p:cNvCxnSpPr>
          <p:nvPr/>
        </p:nvCxnSpPr>
        <p:spPr>
          <a:xfrm rot="10800000" flipV="1">
            <a:off x="579942" y="2158471"/>
            <a:ext cx="1" cy="3245778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5"/>
          <p:cNvSpPr/>
          <p:nvPr/>
        </p:nvSpPr>
        <p:spPr>
          <a:xfrm>
            <a:off x="4520574" y="1741532"/>
            <a:ext cx="3265153" cy="8338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ru-RU" sz="1400" b="1" dirty="0" smtClean="0">
                <a:solidFill>
                  <a:sysClr val="windowText" lastClr="000000"/>
                </a:solidFill>
                <a:latin typeface="Circe" panose="020B0502020203020203"/>
              </a:rPr>
              <a:t>Партнерские программы</a:t>
            </a:r>
            <a:endParaRPr lang="ru-RU" sz="14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18" name="Rectangle 90"/>
          <p:cNvSpPr/>
          <p:nvPr/>
        </p:nvSpPr>
        <p:spPr>
          <a:xfrm>
            <a:off x="4520574" y="3166236"/>
            <a:ext cx="3265153" cy="1267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Совместные программы акселерации с банковскими организациями</a:t>
            </a:r>
            <a:endParaRPr lang="ru-RU" sz="14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cxnSp>
        <p:nvCxnSpPr>
          <p:cNvPr id="19" name="Соединительная линия уступом 18"/>
          <p:cNvCxnSpPr>
            <a:stCxn id="17" idx="1"/>
            <a:endCxn id="18" idx="1"/>
          </p:cNvCxnSpPr>
          <p:nvPr/>
        </p:nvCxnSpPr>
        <p:spPr>
          <a:xfrm rot="10800000" flipV="1">
            <a:off x="4520574" y="2158470"/>
            <a:ext cx="12700" cy="1641459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90"/>
          <p:cNvSpPr/>
          <p:nvPr/>
        </p:nvSpPr>
        <p:spPr>
          <a:xfrm>
            <a:off x="4520573" y="4770555"/>
            <a:ext cx="3265153" cy="1267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Совместные программы акселерации с прочими институтами развития и коммерческими организациями*</a:t>
            </a:r>
            <a:endParaRPr lang="ru-RU" sz="14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cxnSp>
        <p:nvCxnSpPr>
          <p:cNvPr id="21" name="Соединительная линия уступом 20"/>
          <p:cNvCxnSpPr>
            <a:stCxn id="17" idx="1"/>
            <a:endCxn id="20" idx="1"/>
          </p:cNvCxnSpPr>
          <p:nvPr/>
        </p:nvCxnSpPr>
        <p:spPr>
          <a:xfrm rot="10800000" flipV="1">
            <a:off x="4520574" y="2158471"/>
            <a:ext cx="1" cy="3245778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55"/>
          <p:cNvSpPr/>
          <p:nvPr/>
        </p:nvSpPr>
        <p:spPr>
          <a:xfrm>
            <a:off x="8346907" y="1741532"/>
            <a:ext cx="3265153" cy="8338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ru-RU" sz="1400" b="1" dirty="0" smtClean="0">
                <a:solidFill>
                  <a:sysClr val="windowText" lastClr="000000"/>
                </a:solidFill>
                <a:latin typeface="Circe" panose="020B0502020203020203"/>
              </a:rPr>
              <a:t>Программы на базе собственной инфраструктуры</a:t>
            </a:r>
            <a:endParaRPr lang="ru-RU" sz="1400" b="1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sp>
        <p:nvSpPr>
          <p:cNvPr id="23" name="Rectangle 90"/>
          <p:cNvSpPr/>
          <p:nvPr/>
        </p:nvSpPr>
        <p:spPr>
          <a:xfrm>
            <a:off x="8346907" y="3166236"/>
            <a:ext cx="3265153" cy="1267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sz="1400" dirty="0" smtClean="0">
                <a:solidFill>
                  <a:sysClr val="windowText" lastClr="000000"/>
                </a:solidFill>
                <a:latin typeface="Circe" panose="020B0502020203020203"/>
              </a:rPr>
              <a:t>Акселерация на базе инфраструктуры РЭЦ и ЦПЭ</a:t>
            </a:r>
            <a:endParaRPr lang="ru-RU" sz="1400" dirty="0">
              <a:solidFill>
                <a:sysClr val="windowText" lastClr="000000"/>
              </a:solidFill>
              <a:latin typeface="Circe" panose="020B0502020203020203"/>
            </a:endParaRPr>
          </a:p>
        </p:txBody>
      </p:sp>
      <p:cxnSp>
        <p:nvCxnSpPr>
          <p:cNvPr id="24" name="Соединительная линия уступом 23"/>
          <p:cNvCxnSpPr>
            <a:stCxn id="22" idx="1"/>
            <a:endCxn id="23" idx="1"/>
          </p:cNvCxnSpPr>
          <p:nvPr/>
        </p:nvCxnSpPr>
        <p:spPr>
          <a:xfrm rot="10800000" flipV="1">
            <a:off x="8346907" y="2158470"/>
            <a:ext cx="12700" cy="1641459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90"/>
          <p:cNvSpPr/>
          <p:nvPr/>
        </p:nvSpPr>
        <p:spPr>
          <a:xfrm>
            <a:off x="8346906" y="4775875"/>
            <a:ext cx="3265153" cy="1261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Circe" panose="020B0502020203020203"/>
              </a:rPr>
              <a:t>Коучинговый</a:t>
            </a:r>
            <a:r>
              <a:rPr lang="ru-RU" sz="1400" dirty="0" smtClean="0">
                <a:solidFill>
                  <a:schemeClr val="tx1"/>
                </a:solidFill>
                <a:latin typeface="Circe" panose="020B0502020203020203"/>
              </a:rPr>
              <a:t> проект**</a:t>
            </a:r>
          </a:p>
        </p:txBody>
      </p:sp>
      <p:cxnSp>
        <p:nvCxnSpPr>
          <p:cNvPr id="31" name="Соединительная линия уступом 30"/>
          <p:cNvCxnSpPr>
            <a:stCxn id="22" idx="1"/>
            <a:endCxn id="29" idx="1"/>
          </p:cNvCxnSpPr>
          <p:nvPr/>
        </p:nvCxnSpPr>
        <p:spPr>
          <a:xfrm rot="10800000" flipV="1">
            <a:off x="8346907" y="2158470"/>
            <a:ext cx="1" cy="324806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38124" y="6304699"/>
            <a:ext cx="75119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Circe"/>
              </a:rPr>
              <a:t>* В разработке</a:t>
            </a:r>
          </a:p>
          <a:p>
            <a:pPr lvl="0">
              <a:defRPr/>
            </a:pPr>
            <a:r>
              <a:rPr lang="ru-RU" sz="1000" dirty="0" smtClean="0">
                <a:latin typeface="Circe"/>
              </a:rPr>
              <a:t>** </a:t>
            </a:r>
            <a:r>
              <a:rPr lang="ru-RU" sz="1000" dirty="0">
                <a:latin typeface="Circe" panose="020B0502020203020203"/>
              </a:rPr>
              <a:t>Сопровождение компаний по агентскому </a:t>
            </a:r>
            <a:r>
              <a:rPr lang="ru-RU" sz="1000" dirty="0" smtClean="0">
                <a:latin typeface="Circe" panose="020B0502020203020203"/>
              </a:rPr>
              <a:t>договору и оказание </a:t>
            </a:r>
            <a:r>
              <a:rPr lang="ru-RU" sz="1000" dirty="0">
                <a:latin typeface="Circe" panose="020B0502020203020203"/>
              </a:rPr>
              <a:t>точечной помощи в выходе на внешние </a:t>
            </a:r>
            <a:r>
              <a:rPr lang="ru-RU" sz="1000" dirty="0" smtClean="0">
                <a:latin typeface="Circe" panose="020B0502020203020203"/>
              </a:rPr>
              <a:t>рынки</a:t>
            </a:r>
            <a:endParaRPr lang="ru-RU" sz="1000" dirty="0">
              <a:latin typeface="Circe" panose="020B0502020203020203"/>
            </a:endParaRPr>
          </a:p>
        </p:txBody>
      </p:sp>
    </p:spTree>
    <p:extLst>
      <p:ext uri="{BB962C8B-B14F-4D97-AF65-F5344CB8AC3E}">
        <p14:creationId xmlns:p14="http://schemas.microsoft.com/office/powerpoint/2010/main" val="28125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24406</TotalTime>
  <Words>6723</Words>
  <Application>Microsoft Office PowerPoint</Application>
  <PresentationFormat>Широкоэкранный</PresentationFormat>
  <Paragraphs>2261</Paragraphs>
  <Slides>33</Slides>
  <Notes>24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7" baseType="lpstr">
      <vt:lpstr>Arial</vt:lpstr>
      <vt:lpstr>Bebas Neue Bold</vt:lpstr>
      <vt:lpstr>Calibri</vt:lpstr>
      <vt:lpstr>Calibri Light</vt:lpstr>
      <vt:lpstr>Circe</vt:lpstr>
      <vt:lpstr>Circe Light</vt:lpstr>
      <vt:lpstr>Segoe UI</vt:lpstr>
      <vt:lpstr>Segoe UI Semibold</vt:lpstr>
      <vt:lpstr>Symbol</vt:lpstr>
      <vt:lpstr>Tahoma</vt:lpstr>
      <vt:lpstr>Times New Roman</vt:lpstr>
      <vt:lpstr>Wingdings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Венглинский Даниил Романович</dc:creator>
  <cp:lastModifiedBy>Давыдова Анна Михайловна</cp:lastModifiedBy>
  <cp:revision>344</cp:revision>
  <cp:lastPrinted>2018-12-12T08:21:24Z</cp:lastPrinted>
  <dcterms:created xsi:type="dcterms:W3CDTF">2018-09-24T13:44:14Z</dcterms:created>
  <dcterms:modified xsi:type="dcterms:W3CDTF">2018-12-28T09:33:46Z</dcterms:modified>
</cp:coreProperties>
</file>