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4032" r:id="rId1"/>
    <p:sldMasterId id="2147484042" r:id="rId2"/>
  </p:sldMasterIdLst>
  <p:notesMasterIdLst>
    <p:notesMasterId r:id="rId12"/>
  </p:notesMasterIdLst>
  <p:sldIdLst>
    <p:sldId id="2073" r:id="rId3"/>
    <p:sldId id="2124" r:id="rId4"/>
    <p:sldId id="2116" r:id="rId5"/>
    <p:sldId id="2126" r:id="rId6"/>
    <p:sldId id="2125" r:id="rId7"/>
    <p:sldId id="2119" r:id="rId8"/>
    <p:sldId id="2121" r:id="rId9"/>
    <p:sldId id="2122" r:id="rId10"/>
    <p:sldId id="2123" r:id="rId11"/>
  </p:sldIdLst>
  <p:sldSz cx="9906000" cy="6858000" type="A4"/>
  <p:notesSz cx="6797675" cy="9928225"/>
  <p:custDataLst>
    <p:tags r:id="rId1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F4EA258-B3FF-4CF1-8DF4-D630F422B0A2}">
          <p14:sldIdLst>
            <p14:sldId id="2073"/>
            <p14:sldId id="2124"/>
            <p14:sldId id="2116"/>
            <p14:sldId id="2126"/>
            <p14:sldId id="2125"/>
            <p14:sldId id="2119"/>
            <p14:sldId id="2121"/>
            <p14:sldId id="2122"/>
            <p14:sldId id="2123"/>
          </p14:sldIdLst>
        </p14:section>
      </p14:sectionLst>
    </p:ext>
    <p:ext uri="{EFAFB233-063F-42B5-8137-9DF3F51BA10A}">
      <p15:sldGuideLst xmlns:p15="http://schemas.microsoft.com/office/powerpoint/2012/main">
        <p15:guide id="2" pos="3120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Елена" initials="Z" lastIdx="7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8952"/>
    <a:srgbClr val="AD5C25"/>
    <a:srgbClr val="643616"/>
    <a:srgbClr val="5A2B5F"/>
    <a:srgbClr val="914797"/>
    <a:srgbClr val="A96BA2"/>
    <a:srgbClr val="E4E4E4"/>
    <a:srgbClr val="D4D4D4"/>
    <a:srgbClr val="6A1775"/>
    <a:srgbClr val="BCBC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Средний стиль 3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584" autoAdjust="0"/>
    <p:restoredTop sz="95455" autoAdjust="0"/>
  </p:normalViewPr>
  <p:slideViewPr>
    <p:cSldViewPr snapToGrid="0" showGuides="1">
      <p:cViewPr varScale="1">
        <p:scale>
          <a:sx n="88" d="100"/>
          <a:sy n="88" d="100"/>
        </p:scale>
        <p:origin x="1190" y="67"/>
      </p:cViewPr>
      <p:guideLst>
        <p:guide pos="3120"/>
        <p:guide orient="horz" pos="2160"/>
      </p:guideLst>
    </p:cSldViewPr>
  </p:slid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39" d="100"/>
        <a:sy n="3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gs" Target="tags/tag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commentAuthors" Target="commentAuthor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7" y="3"/>
            <a:ext cx="2945659" cy="498136"/>
          </a:xfrm>
          <a:prstGeom prst="rect">
            <a:avLst/>
          </a:prstGeom>
        </p:spPr>
        <p:txBody>
          <a:bodyPr vert="horz" lIns="91407" tIns="45702" rIns="91407" bIns="4570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51" y="3"/>
            <a:ext cx="2945659" cy="498136"/>
          </a:xfrm>
          <a:prstGeom prst="rect">
            <a:avLst/>
          </a:prstGeom>
        </p:spPr>
        <p:txBody>
          <a:bodyPr vert="horz" lIns="91407" tIns="45702" rIns="91407" bIns="45702" rtlCol="0"/>
          <a:lstStyle>
            <a:lvl1pPr algn="r">
              <a:defRPr sz="1200"/>
            </a:lvl1pPr>
          </a:lstStyle>
          <a:p>
            <a:fld id="{96DAF9D9-F255-4C98-86A3-00EDD5AE9939}" type="datetimeFigureOut">
              <a:rPr lang="en-US" smtClean="0"/>
              <a:t>12/18/2018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81075" y="1243013"/>
            <a:ext cx="48355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07" tIns="45702" rIns="91407" bIns="4570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9" y="4777958"/>
            <a:ext cx="5438140" cy="3909238"/>
          </a:xfrm>
          <a:prstGeom prst="rect">
            <a:avLst/>
          </a:prstGeom>
        </p:spPr>
        <p:txBody>
          <a:bodyPr vert="horz" lIns="91407" tIns="45702" rIns="91407" bIns="45702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7" y="9430096"/>
            <a:ext cx="2945659" cy="498135"/>
          </a:xfrm>
          <a:prstGeom prst="rect">
            <a:avLst/>
          </a:prstGeom>
        </p:spPr>
        <p:txBody>
          <a:bodyPr vert="horz" lIns="91407" tIns="45702" rIns="91407" bIns="4570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51" y="9430096"/>
            <a:ext cx="2945659" cy="498135"/>
          </a:xfrm>
          <a:prstGeom prst="rect">
            <a:avLst/>
          </a:prstGeom>
        </p:spPr>
        <p:txBody>
          <a:bodyPr vert="horz" lIns="91407" tIns="45702" rIns="91407" bIns="45702" rtlCol="0" anchor="b"/>
          <a:lstStyle>
            <a:lvl1pPr algn="r">
              <a:defRPr sz="1200"/>
            </a:lvl1pPr>
          </a:lstStyle>
          <a:p>
            <a:fld id="{E54C2416-ECAE-4C03-BD27-6BAB59B943C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4700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02" indent="-171402">
              <a:buFont typeface="Wingdings" panose="05000000000000000000" pitchFamily="2" charset="2"/>
              <a:buChar char="§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4C2416-ECAE-4C03-BD27-6BAB59B943C1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33784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3.png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5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3.bin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4.bin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JP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лож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715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 descr="REC_Presentation_Real_3x4_1.jpg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0"/>
          <a:stretch/>
        </p:blipFill>
        <p:spPr>
          <a:xfrm>
            <a:off x="0" y="0"/>
            <a:ext cx="9906000" cy="6857999"/>
          </a:xfrm>
          <a:custGeom>
            <a:avLst/>
            <a:gdLst>
              <a:gd name="connsiteX0" fmla="*/ 1 w 9906000"/>
              <a:gd name="connsiteY0" fmla="*/ 1 h 6857999"/>
              <a:gd name="connsiteX1" fmla="*/ 1 w 9906000"/>
              <a:gd name="connsiteY1" fmla="*/ 1828801 h 6857999"/>
              <a:gd name="connsiteX2" fmla="*/ 4687411 w 9906000"/>
              <a:gd name="connsiteY2" fmla="*/ 1828801 h 6857999"/>
              <a:gd name="connsiteX3" fmla="*/ 4687411 w 9906000"/>
              <a:gd name="connsiteY3" fmla="*/ 1 h 6857999"/>
              <a:gd name="connsiteX4" fmla="*/ 0 w 9906000"/>
              <a:gd name="connsiteY4" fmla="*/ 0 h 6857999"/>
              <a:gd name="connsiteX5" fmla="*/ 9906000 w 9906000"/>
              <a:gd name="connsiteY5" fmla="*/ 0 h 6857999"/>
              <a:gd name="connsiteX6" fmla="*/ 9906000 w 9906000"/>
              <a:gd name="connsiteY6" fmla="*/ 6857999 h 6857999"/>
              <a:gd name="connsiteX7" fmla="*/ 0 w 9906000"/>
              <a:gd name="connsiteY7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906000" h="6857999">
                <a:moveTo>
                  <a:pt x="1" y="1"/>
                </a:moveTo>
                <a:lnTo>
                  <a:pt x="1" y="1828801"/>
                </a:lnTo>
                <a:lnTo>
                  <a:pt x="4687411" y="1828801"/>
                </a:lnTo>
                <a:lnTo>
                  <a:pt x="4687411" y="1"/>
                </a:lnTo>
                <a:close/>
                <a:moveTo>
                  <a:pt x="0" y="0"/>
                </a:moveTo>
                <a:lnTo>
                  <a:pt x="9906000" y="0"/>
                </a:lnTo>
                <a:lnTo>
                  <a:pt x="9906000" y="6857999"/>
                </a:lnTo>
                <a:lnTo>
                  <a:pt x="0" y="6857999"/>
                </a:lnTo>
                <a:close/>
              </a:path>
            </a:pathLst>
          </a:custGeom>
        </p:spPr>
      </p:pic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2641328" y="2495932"/>
            <a:ext cx="6921772" cy="665280"/>
          </a:xfrm>
          <a:prstGeom prst="rect">
            <a:avLst/>
          </a:prstGeom>
        </p:spPr>
        <p:txBody>
          <a:bodyPr anchor="t" anchorCtr="0"/>
          <a:lstStyle>
            <a:lvl1pPr algn="l">
              <a:lnSpc>
                <a:spcPct val="100000"/>
              </a:lnSpc>
              <a:defRPr sz="2800" b="1">
                <a:solidFill>
                  <a:srgbClr val="283E6E"/>
                </a:solidFill>
                <a:latin typeface="+mn-lt"/>
              </a:defRPr>
            </a:lvl1pPr>
          </a:lstStyle>
          <a:p>
            <a:r>
              <a:rPr lang="en-GB" dirty="0" smtClean="0"/>
              <a:t>Title slide</a:t>
            </a:r>
            <a:r>
              <a:rPr lang="ru-RU" dirty="0" smtClean="0"/>
              <a:t> 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2662236" y="4206525"/>
            <a:ext cx="6900198" cy="216000"/>
          </a:xfrm>
          <a:prstGeom prst="rect">
            <a:avLst/>
          </a:prstGeom>
        </p:spPr>
        <p:txBody>
          <a:bodyPr anchor="ctr"/>
          <a:lstStyle>
            <a:lvl1pPr>
              <a:spcAft>
                <a:spcPts val="0"/>
              </a:spcAft>
              <a:defRPr sz="1800" b="1">
                <a:solidFill>
                  <a:srgbClr val="747678"/>
                </a:solidFill>
              </a:defRPr>
            </a:lvl1pPr>
            <a:lvl2pPr>
              <a:defRPr sz="11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1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1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Subtitle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2662236" y="4641687"/>
            <a:ext cx="6900198" cy="216000"/>
          </a:xfrm>
          <a:prstGeom prst="rect">
            <a:avLst/>
          </a:prstGeom>
        </p:spPr>
        <p:txBody>
          <a:bodyPr anchor="ctr"/>
          <a:lstStyle>
            <a:lvl1pPr>
              <a:spcAft>
                <a:spcPts val="0"/>
              </a:spcAft>
              <a:defRPr sz="1800" b="0">
                <a:solidFill>
                  <a:srgbClr val="747678"/>
                </a:solidFill>
              </a:defRPr>
            </a:lvl1pPr>
            <a:lvl2pPr>
              <a:defRPr sz="11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1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1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Date</a:t>
            </a:r>
          </a:p>
        </p:txBody>
      </p:sp>
      <p:pic>
        <p:nvPicPr>
          <p:cNvPr id="11" name="Рисунок 3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197" y="174635"/>
            <a:ext cx="1861130" cy="673443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0"/>
            <a:ext cx="4669654" cy="1864311"/>
          </a:xfrm>
          <a:prstGeom prst="rect">
            <a:avLst/>
          </a:prstGeom>
          <a:solidFill>
            <a:srgbClr val="FFFEFC"/>
          </a:solidFill>
          <a:ln w="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900" dirty="0" smtClean="0">
              <a:solidFill>
                <a:srgbClr val="FFFFFF"/>
              </a:solidFill>
            </a:endParaRPr>
          </a:p>
        </p:txBody>
      </p:sp>
      <p:pic>
        <p:nvPicPr>
          <p:cNvPr id="12" name="Рисунок 3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865" y="327035"/>
            <a:ext cx="3536924" cy="1279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9358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675" y="496330"/>
            <a:ext cx="7273325" cy="2077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130" y="455141"/>
            <a:ext cx="1861127" cy="673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115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Титульны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818621" y="3429000"/>
            <a:ext cx="8268758" cy="9144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400" b="1" baseline="0">
                <a:solidFill>
                  <a:srgbClr val="207AB9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 smtClean="0"/>
              <a:t>Title</a:t>
            </a:r>
            <a:r>
              <a:rPr lang="ru-RU" dirty="0" smtClean="0"/>
              <a:t/>
            </a:r>
            <a:br>
              <a:rPr lang="ru-RU" dirty="0" smtClean="0"/>
            </a:b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3860878" y="5253567"/>
            <a:ext cx="5226501" cy="1153584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pPr algn="r">
              <a:buNone/>
            </a:pPr>
            <a:r>
              <a:rPr lang="en-US" sz="1500" dirty="0" smtClean="0"/>
              <a:t>Presented by __________</a:t>
            </a:r>
          </a:p>
          <a:p>
            <a:pPr algn="r">
              <a:buNone/>
            </a:pPr>
            <a:r>
              <a:rPr lang="en-US" sz="1500" dirty="0" smtClean="0"/>
              <a:t>Position</a:t>
            </a:r>
          </a:p>
          <a:p>
            <a:pPr algn="r">
              <a:buNone/>
            </a:pPr>
            <a:r>
              <a:rPr lang="en-US" sz="1500" dirty="0" smtClean="0"/>
              <a:t>Location/Date</a:t>
            </a:r>
          </a:p>
        </p:txBody>
      </p:sp>
      <p:pic>
        <p:nvPicPr>
          <p:cNvPr id="10" name="Picture 2" descr="C:\Users\Olea\Desktop\2014\normal_1.jpg"/>
          <p:cNvPicPr>
            <a:picLocks noChangeAspect="1" noChangeArrowheads="1"/>
          </p:cNvPicPr>
          <p:nvPr userDrawn="1"/>
        </p:nvPicPr>
        <p:blipFill>
          <a:blip r:embed="rId2" cstate="screen"/>
          <a:srcRect l="7544" t="9213" r="9200" b="6493"/>
          <a:stretch>
            <a:fillRect/>
          </a:stretch>
        </p:blipFill>
        <p:spPr bwMode="auto">
          <a:xfrm>
            <a:off x="0" y="-20538"/>
            <a:ext cx="9906000" cy="2681188"/>
          </a:xfrm>
          <a:prstGeom prst="rect">
            <a:avLst/>
          </a:prstGeom>
          <a:noFill/>
        </p:spPr>
      </p:pic>
      <p:pic>
        <p:nvPicPr>
          <p:cNvPr id="13" name="Picture 2" descr="C:\Users\Olea\Desktop\2014\111111111111\para_Logo_CMYK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8286" y="5266882"/>
            <a:ext cx="1600429" cy="754406"/>
          </a:xfrm>
          <a:prstGeom prst="rect">
            <a:avLst/>
          </a:prstGeom>
          <a:noFill/>
        </p:spPr>
      </p:pic>
      <p:pic>
        <p:nvPicPr>
          <p:cNvPr id="14" name="Picture 2" descr="C:\Documents and Settings\srodina001\Desktop\CoCom7\sochi2014_logo.jp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712" y="4509120"/>
            <a:ext cx="1655002" cy="6480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02560325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1520296" y="165101"/>
            <a:ext cx="6865409" cy="481013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rgbClr val="207AB9"/>
                </a:solidFill>
                <a:latin typeface="Verdana" pitchFamily="34" charset="0"/>
              </a:defRPr>
            </a:lvl1pPr>
          </a:lstStyle>
          <a:p>
            <a:r>
              <a:rPr lang="en-US" dirty="0" smtClean="0"/>
              <a:t>Content</a:t>
            </a:r>
            <a:endParaRPr lang="en-US" dirty="0"/>
          </a:p>
        </p:txBody>
      </p:sp>
      <p:sp>
        <p:nvSpPr>
          <p:cNvPr id="17" name="Table Placeholder 16"/>
          <p:cNvSpPr>
            <a:spLocks noGrp="1"/>
          </p:cNvSpPr>
          <p:nvPr>
            <p:ph type="tbl" sz="quarter" idx="10"/>
          </p:nvPr>
        </p:nvSpPr>
        <p:spPr>
          <a:xfrm>
            <a:off x="194338" y="836613"/>
            <a:ext cx="9517327" cy="556895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Вставка таблицы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01820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971800" y="3090667"/>
            <a:ext cx="6115579" cy="9143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3200" b="0">
                <a:solidFill>
                  <a:srgbClr val="207AB9"/>
                </a:solidFill>
                <a:latin typeface="Verdana" pitchFamily="34" charset="0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704433" y="5348951"/>
            <a:ext cx="5382948" cy="768349"/>
          </a:xfrm>
          <a:prstGeom prst="rect">
            <a:avLst/>
          </a:prstGeom>
        </p:spPr>
        <p:txBody>
          <a:bodyPr anchor="ctr"/>
          <a:lstStyle>
            <a:lvl1pPr algn="r">
              <a:buNone/>
              <a:defRPr baseline="0"/>
            </a:lvl1pPr>
          </a:lstStyle>
          <a:p>
            <a:pPr lvl="0"/>
            <a:r>
              <a:rPr lang="en-US" dirty="0" smtClean="0"/>
              <a:t>Presented by</a:t>
            </a:r>
            <a:endParaRPr lang="en-GB" dirty="0"/>
          </a:p>
        </p:txBody>
      </p:sp>
      <p:pic>
        <p:nvPicPr>
          <p:cNvPr id="9" name="Picture 2" descr="C:\Users\Olea\Desktop\2014\normal_2.jpg"/>
          <p:cNvPicPr>
            <a:picLocks noChangeAspect="1" noChangeArrowheads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-27384"/>
            <a:ext cx="9906000" cy="699542"/>
          </a:xfrm>
          <a:prstGeom prst="rect">
            <a:avLst/>
          </a:prstGeom>
          <a:noFill/>
        </p:spPr>
      </p:pic>
      <p:pic>
        <p:nvPicPr>
          <p:cNvPr id="11" name="Picture 2" descr="C:\Users\Olea\Desktop\2014\111111111111\para_Logo_CMYK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8492" y="1916560"/>
            <a:ext cx="1528188" cy="720353"/>
          </a:xfrm>
          <a:prstGeom prst="rect">
            <a:avLst/>
          </a:prstGeom>
          <a:noFill/>
        </p:spPr>
      </p:pic>
      <p:pic>
        <p:nvPicPr>
          <p:cNvPr id="12" name="Picture 2" descr="C:\Documents and Settings\srodina001\Desktop\CoCom7\sochi2014_logo.jp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340" y="1153784"/>
            <a:ext cx="1581919" cy="6194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511743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одержимое 10"/>
          <p:cNvSpPr>
            <a:spLocks noGrp="1"/>
          </p:cNvSpPr>
          <p:nvPr>
            <p:ph sz="quarter" idx="13" hasCustomPrompt="1"/>
          </p:nvPr>
        </p:nvSpPr>
        <p:spPr>
          <a:xfrm>
            <a:off x="0" y="0"/>
            <a:ext cx="9906000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algn="ctr">
              <a:buNone/>
              <a:defRPr sz="2200" baseline="0">
                <a:latin typeface="Verdana" pitchFamily="34" charset="0"/>
              </a:defRPr>
            </a:lvl1pPr>
          </a:lstStyle>
          <a:p>
            <a:pPr lvl="0"/>
            <a:r>
              <a:rPr lang="en-US" dirty="0" smtClean="0"/>
              <a:t>Photo</a:t>
            </a:r>
          </a:p>
        </p:txBody>
      </p:sp>
      <p:sp>
        <p:nvSpPr>
          <p:cNvPr id="10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0" y="165100"/>
            <a:ext cx="9906000" cy="670984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anchor="ctr"/>
          <a:lstStyle>
            <a:lvl1pPr>
              <a:defRPr>
                <a:solidFill>
                  <a:srgbClr val="207AB9"/>
                </a:solidFill>
                <a:latin typeface="Verdana" pitchFamily="34" charset="0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1768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одержимое 10"/>
          <p:cNvSpPr>
            <a:spLocks noGrp="1"/>
          </p:cNvSpPr>
          <p:nvPr>
            <p:ph sz="quarter" idx="13" hasCustomPrompt="1"/>
          </p:nvPr>
        </p:nvSpPr>
        <p:spPr>
          <a:xfrm>
            <a:off x="194472" y="1131914"/>
            <a:ext cx="9517193" cy="5033937"/>
          </a:xfrm>
          <a:prstGeom prst="rect">
            <a:avLst/>
          </a:prstGeom>
        </p:spPr>
        <p:txBody>
          <a:bodyPr/>
          <a:lstStyle>
            <a:lvl1pPr>
              <a:buNone/>
              <a:defRPr sz="2200" baseline="0">
                <a:latin typeface="Verdana" pitchFamily="34" charset="0"/>
              </a:defRPr>
            </a:lvl1pPr>
          </a:lstStyle>
          <a:p>
            <a:pPr lvl="0"/>
            <a:r>
              <a:rPr lang="en-US" dirty="0" smtClean="0"/>
              <a:t>Add text/object</a:t>
            </a:r>
          </a:p>
        </p:txBody>
      </p:sp>
      <p:sp>
        <p:nvSpPr>
          <p:cNvPr id="10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1520296" y="165101"/>
            <a:ext cx="6865409" cy="481013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rgbClr val="207AB9"/>
                </a:solidFill>
                <a:latin typeface="Verdana" pitchFamily="34" charset="0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83419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Текстов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0296" y="165101"/>
            <a:ext cx="6865409" cy="481013"/>
          </a:xfrm>
          <a:prstGeom prst="rect">
            <a:avLst/>
          </a:prstGeom>
        </p:spPr>
        <p:txBody>
          <a:bodyPr wrap="square" anchor="ctr" anchorCtr="0">
            <a:noAutofit/>
          </a:bodyPr>
          <a:lstStyle>
            <a:lvl1pPr>
              <a:defRPr>
                <a:solidFill>
                  <a:srgbClr val="207AB9"/>
                </a:solidFill>
              </a:defRPr>
            </a:lvl1pPr>
          </a:lstStyle>
          <a:p>
            <a:r>
              <a:rPr lang="en-US" dirty="0" smtClean="0"/>
              <a:t>Title</a:t>
            </a:r>
            <a:endParaRPr lang="ru-RU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194338" y="1125538"/>
            <a:ext cx="9517327" cy="5040312"/>
          </a:xfrm>
          <a:prstGeom prst="rect">
            <a:avLst/>
          </a:prstGeom>
        </p:spPr>
        <p:txBody>
          <a:bodyPr/>
          <a:lstStyle>
            <a:lvl1pPr>
              <a:defRPr sz="2200" baseline="0">
                <a:solidFill>
                  <a:srgbClr val="207AB9"/>
                </a:solidFill>
                <a:latin typeface="Verdana" pitchFamily="34" charset="0"/>
              </a:defRPr>
            </a:lvl1pPr>
            <a:lvl2pPr marL="715963" indent="-354013">
              <a:defRPr sz="2000" baseline="0">
                <a:solidFill>
                  <a:srgbClr val="207AB9"/>
                </a:solidFill>
                <a:latin typeface="Verdana" pitchFamily="34" charset="0"/>
              </a:defRPr>
            </a:lvl2pPr>
            <a:lvl3pPr marL="1077913" indent="-361950">
              <a:buFont typeface="Arial" pitchFamily="34" charset="0"/>
              <a:buChar char="•"/>
              <a:defRPr sz="1800" baseline="0">
                <a:solidFill>
                  <a:srgbClr val="207AB9"/>
                </a:solidFill>
                <a:latin typeface="Verdana" pitchFamily="34" charset="0"/>
              </a:defRPr>
            </a:lvl3pPr>
            <a:lvl4pPr>
              <a:defRPr>
                <a:solidFill>
                  <a:srgbClr val="285DA9"/>
                </a:solidFill>
              </a:defRPr>
            </a:lvl4pPr>
          </a:lstStyle>
          <a:p>
            <a:pPr lvl="0"/>
            <a:r>
              <a:rPr lang="en-GB" dirty="0" smtClean="0"/>
              <a:t>Add text.</a:t>
            </a:r>
            <a:r>
              <a:rPr lang="ru-RU" dirty="0" smtClean="0"/>
              <a:t> </a:t>
            </a:r>
            <a:r>
              <a:rPr lang="en-US" dirty="0" smtClean="0"/>
              <a:t>Blue</a:t>
            </a:r>
            <a:r>
              <a:rPr lang="ru-RU" dirty="0" smtClean="0"/>
              <a:t>,</a:t>
            </a:r>
            <a:r>
              <a:rPr lang="en-US" dirty="0" smtClean="0"/>
              <a:t> Verdana, 2</a:t>
            </a:r>
            <a:r>
              <a:rPr lang="ru-RU" dirty="0" smtClean="0"/>
              <a:t>2</a:t>
            </a:r>
            <a:endParaRPr lang="en-GB" dirty="0" smtClean="0"/>
          </a:p>
          <a:p>
            <a:pPr lvl="1"/>
            <a:r>
              <a:rPr lang="en-US" dirty="0" smtClean="0"/>
              <a:t>Add text (2 level)</a:t>
            </a:r>
            <a:r>
              <a:rPr lang="en-GB" dirty="0" smtClean="0"/>
              <a:t>. </a:t>
            </a:r>
            <a:r>
              <a:rPr lang="en-US" dirty="0" smtClean="0"/>
              <a:t>Blue</a:t>
            </a:r>
            <a:r>
              <a:rPr lang="ru-RU" dirty="0" smtClean="0"/>
              <a:t>,</a:t>
            </a:r>
            <a:r>
              <a:rPr lang="en-US" dirty="0" smtClean="0"/>
              <a:t> Verdana, 20</a:t>
            </a:r>
            <a:endParaRPr lang="en-GB" dirty="0" smtClean="0"/>
          </a:p>
          <a:p>
            <a:pPr lvl="2"/>
            <a:r>
              <a:rPr lang="en-US" dirty="0" smtClean="0"/>
              <a:t>Add text</a:t>
            </a:r>
            <a:r>
              <a:rPr lang="ru-RU" dirty="0" smtClean="0"/>
              <a:t> (3</a:t>
            </a:r>
            <a:r>
              <a:rPr lang="en-US" dirty="0" smtClean="0"/>
              <a:t> level)</a:t>
            </a:r>
            <a:r>
              <a:rPr lang="ru-RU" dirty="0" smtClean="0"/>
              <a:t>. </a:t>
            </a:r>
            <a:r>
              <a:rPr lang="en-US" dirty="0" smtClean="0"/>
              <a:t>Blue</a:t>
            </a:r>
            <a:r>
              <a:rPr lang="ru-RU" dirty="0" smtClean="0"/>
              <a:t>, </a:t>
            </a:r>
            <a:r>
              <a:rPr lang="en-US" dirty="0" smtClean="0"/>
              <a:t>Verdana, </a:t>
            </a:r>
            <a:r>
              <a:rPr lang="ru-RU" dirty="0" smtClean="0"/>
              <a:t>18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73328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екст и 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194337" y="1123951"/>
            <a:ext cx="4602163" cy="5041900"/>
          </a:xfrm>
          <a:prstGeom prst="rect">
            <a:avLst/>
          </a:prstGeom>
        </p:spPr>
        <p:txBody>
          <a:bodyPr/>
          <a:lstStyle>
            <a:lvl1pPr>
              <a:defRPr sz="2200" baseline="0">
                <a:solidFill>
                  <a:srgbClr val="207AB9"/>
                </a:solidFill>
              </a:defRPr>
            </a:lvl1pPr>
            <a:lvl2pPr marL="715963" indent="-354013">
              <a:defRPr sz="2000">
                <a:solidFill>
                  <a:srgbClr val="207AB9"/>
                </a:solidFill>
              </a:defRPr>
            </a:lvl2pPr>
            <a:lvl3pPr marL="1077913" indent="-361950">
              <a:defRPr sz="1800">
                <a:solidFill>
                  <a:srgbClr val="207AB9"/>
                </a:solidFill>
              </a:defRPr>
            </a:lvl3pPr>
            <a:lvl4pPr>
              <a:defRPr>
                <a:solidFill>
                  <a:srgbClr val="285DA9"/>
                </a:solidFill>
              </a:defRPr>
            </a:lvl4pPr>
          </a:lstStyle>
          <a:p>
            <a:pPr lvl="0"/>
            <a:r>
              <a:rPr lang="en-GB" dirty="0" smtClean="0"/>
              <a:t>Add text.</a:t>
            </a:r>
            <a:r>
              <a:rPr lang="en-US" dirty="0" smtClean="0"/>
              <a:t> Blue</a:t>
            </a:r>
            <a:r>
              <a:rPr lang="ru-RU" dirty="0" smtClean="0"/>
              <a:t>,</a:t>
            </a:r>
            <a:r>
              <a:rPr lang="en-US" dirty="0" smtClean="0"/>
              <a:t> Verdana, 2</a:t>
            </a:r>
            <a:r>
              <a:rPr lang="ru-RU" dirty="0" smtClean="0"/>
              <a:t>2</a:t>
            </a:r>
            <a:endParaRPr lang="en-GB" dirty="0" smtClean="0"/>
          </a:p>
          <a:p>
            <a:pPr lvl="1"/>
            <a:r>
              <a:rPr lang="en-US" dirty="0" smtClean="0"/>
              <a:t>Add text (2 level)</a:t>
            </a:r>
            <a:r>
              <a:rPr lang="en-GB" dirty="0" smtClean="0"/>
              <a:t>. </a:t>
            </a:r>
            <a:r>
              <a:rPr lang="en-US" dirty="0" smtClean="0"/>
              <a:t>Blue</a:t>
            </a:r>
            <a:r>
              <a:rPr lang="ru-RU" dirty="0" smtClean="0"/>
              <a:t>,</a:t>
            </a:r>
            <a:r>
              <a:rPr lang="en-US" dirty="0" smtClean="0"/>
              <a:t> Verdana, 20</a:t>
            </a:r>
            <a:endParaRPr lang="en-GB" dirty="0" smtClean="0"/>
          </a:p>
          <a:p>
            <a:pPr lvl="2"/>
            <a:r>
              <a:rPr lang="en-US" dirty="0" smtClean="0"/>
              <a:t>Add text</a:t>
            </a:r>
            <a:r>
              <a:rPr lang="ru-RU" dirty="0" smtClean="0"/>
              <a:t> (3</a:t>
            </a:r>
            <a:r>
              <a:rPr lang="en-US" dirty="0" smtClean="0"/>
              <a:t> level)</a:t>
            </a:r>
            <a:r>
              <a:rPr lang="ru-RU" dirty="0" smtClean="0"/>
              <a:t>. </a:t>
            </a:r>
            <a:r>
              <a:rPr lang="en-US" dirty="0" smtClean="0"/>
              <a:t>Blue</a:t>
            </a:r>
            <a:r>
              <a:rPr lang="ru-RU" dirty="0" smtClean="0"/>
              <a:t>, </a:t>
            </a:r>
            <a:r>
              <a:rPr lang="en-US" dirty="0" smtClean="0"/>
              <a:t>Verdana, </a:t>
            </a:r>
            <a:r>
              <a:rPr lang="ru-RU" dirty="0" smtClean="0"/>
              <a:t>18</a:t>
            </a:r>
            <a:endParaRPr lang="en-US" dirty="0" smtClean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520296" y="165101"/>
            <a:ext cx="6865409" cy="481013"/>
          </a:xfrm>
          <a:prstGeom prst="rect">
            <a:avLst/>
          </a:prstGeom>
        </p:spPr>
        <p:txBody>
          <a:bodyPr wrap="square" anchor="ctr" anchorCtr="0">
            <a:noAutofit/>
          </a:bodyPr>
          <a:lstStyle>
            <a:lvl1pPr>
              <a:defRPr>
                <a:solidFill>
                  <a:srgbClr val="207AB9"/>
                </a:solidFill>
                <a:latin typeface="Verdana" pitchFamily="34" charset="0"/>
              </a:defRPr>
            </a:lvl1pPr>
          </a:lstStyle>
          <a:p>
            <a:r>
              <a:rPr lang="en-US" dirty="0" smtClean="0"/>
              <a:t>Title</a:t>
            </a:r>
            <a:endParaRPr lang="ru-RU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5109501" y="1123951"/>
            <a:ext cx="4602163" cy="5041900"/>
          </a:xfrm>
          <a:prstGeom prst="rect">
            <a:avLst/>
          </a:prstGeom>
        </p:spPr>
        <p:txBody>
          <a:bodyPr/>
          <a:lstStyle>
            <a:lvl1pPr>
              <a:defRPr sz="2200"/>
            </a:lvl1pPr>
            <a:lvl2pPr marL="715963" indent="-354013">
              <a:defRPr sz="2000"/>
            </a:lvl2pPr>
            <a:lvl3pPr marL="1077913" indent="-361950">
              <a:defRPr sz="1800"/>
            </a:lvl3pPr>
          </a:lstStyle>
          <a:p>
            <a:pPr lvl="0"/>
            <a:r>
              <a:rPr lang="en-GB" dirty="0" smtClean="0"/>
              <a:t>Add text.</a:t>
            </a:r>
            <a:r>
              <a:rPr lang="ru-RU" dirty="0" smtClean="0"/>
              <a:t> </a:t>
            </a:r>
            <a:r>
              <a:rPr lang="en-US" dirty="0" smtClean="0"/>
              <a:t>Blue</a:t>
            </a:r>
            <a:r>
              <a:rPr lang="ru-RU" dirty="0" smtClean="0"/>
              <a:t>,</a:t>
            </a:r>
            <a:r>
              <a:rPr lang="en-US" dirty="0" smtClean="0"/>
              <a:t> Verdana, 2</a:t>
            </a:r>
            <a:r>
              <a:rPr lang="ru-RU" dirty="0" smtClean="0"/>
              <a:t>2</a:t>
            </a:r>
            <a:endParaRPr lang="en-GB" dirty="0" smtClean="0"/>
          </a:p>
          <a:p>
            <a:pPr lvl="1"/>
            <a:r>
              <a:rPr lang="en-US" dirty="0" smtClean="0"/>
              <a:t>Add text (2 level)</a:t>
            </a:r>
            <a:r>
              <a:rPr lang="en-GB" dirty="0" smtClean="0"/>
              <a:t>. </a:t>
            </a:r>
            <a:r>
              <a:rPr lang="en-US" dirty="0" smtClean="0"/>
              <a:t>Blue</a:t>
            </a:r>
            <a:r>
              <a:rPr lang="ru-RU" dirty="0" smtClean="0"/>
              <a:t>,</a:t>
            </a:r>
            <a:r>
              <a:rPr lang="en-US" dirty="0" smtClean="0"/>
              <a:t> Verdana, 20</a:t>
            </a:r>
            <a:endParaRPr lang="en-GB" dirty="0" smtClean="0"/>
          </a:p>
          <a:p>
            <a:pPr lvl="2"/>
            <a:r>
              <a:rPr lang="en-US" dirty="0" smtClean="0"/>
              <a:t>Add text</a:t>
            </a:r>
            <a:r>
              <a:rPr lang="ru-RU" dirty="0" smtClean="0"/>
              <a:t> (3</a:t>
            </a:r>
            <a:r>
              <a:rPr lang="en-US" dirty="0" smtClean="0"/>
              <a:t> level)</a:t>
            </a:r>
            <a:r>
              <a:rPr lang="ru-RU" dirty="0" smtClean="0"/>
              <a:t>. </a:t>
            </a:r>
            <a:r>
              <a:rPr lang="en-US" dirty="0" smtClean="0"/>
              <a:t>Blue</a:t>
            </a:r>
            <a:r>
              <a:rPr lang="ru-RU" dirty="0" smtClean="0"/>
              <a:t>, </a:t>
            </a:r>
            <a:r>
              <a:rPr lang="en-US" dirty="0" smtClean="0"/>
              <a:t>Verdana, </a:t>
            </a:r>
            <a:r>
              <a:rPr lang="ru-RU" dirty="0" smtClean="0"/>
              <a:t>18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170502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5"/>
          <p:cNvSpPr>
            <a:spLocks noGrp="1"/>
          </p:cNvSpPr>
          <p:nvPr>
            <p:ph sz="quarter" idx="12" hasCustomPrompt="1"/>
          </p:nvPr>
        </p:nvSpPr>
        <p:spPr>
          <a:xfrm>
            <a:off x="5109501" y="1123951"/>
            <a:ext cx="4602163" cy="50418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lang="ru-RU" sz="2200" kern="1200" baseline="0" dirty="0" smtClean="0">
                <a:solidFill>
                  <a:srgbClr val="207AB9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en-US" dirty="0" smtClean="0"/>
              <a:t>Add object</a:t>
            </a:r>
            <a:endParaRPr lang="ru-RU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94337" y="1123951"/>
            <a:ext cx="4602163" cy="5041899"/>
          </a:xfrm>
          <a:prstGeom prst="rect">
            <a:avLst/>
          </a:prstGeom>
        </p:spPr>
        <p:txBody>
          <a:bodyPr/>
          <a:lstStyle>
            <a:lvl1pPr>
              <a:defRPr sz="2200" baseline="0"/>
            </a:lvl1pPr>
            <a:lvl2pPr marL="715963" indent="-354013">
              <a:defRPr sz="2000"/>
            </a:lvl2pPr>
            <a:lvl3pPr marL="1077913" indent="-361950">
              <a:defRPr sz="1800"/>
            </a:lvl3pPr>
          </a:lstStyle>
          <a:p>
            <a:pPr lvl="0"/>
            <a:r>
              <a:rPr lang="en-GB" dirty="0" smtClean="0"/>
              <a:t>Add text.</a:t>
            </a:r>
            <a:r>
              <a:rPr lang="en-US" dirty="0" smtClean="0"/>
              <a:t> Blue</a:t>
            </a:r>
            <a:r>
              <a:rPr lang="ru-RU" dirty="0" smtClean="0"/>
              <a:t>,</a:t>
            </a:r>
            <a:r>
              <a:rPr lang="en-US" dirty="0" smtClean="0"/>
              <a:t> Verdana, 2</a:t>
            </a:r>
            <a:r>
              <a:rPr lang="ru-RU" dirty="0" smtClean="0"/>
              <a:t>2</a:t>
            </a:r>
            <a:endParaRPr lang="en-GB" dirty="0" smtClean="0"/>
          </a:p>
          <a:p>
            <a:pPr lvl="1"/>
            <a:r>
              <a:rPr lang="en-US" dirty="0" smtClean="0"/>
              <a:t>Add text (2 level)</a:t>
            </a:r>
            <a:r>
              <a:rPr lang="en-GB" dirty="0" smtClean="0"/>
              <a:t>. </a:t>
            </a:r>
            <a:r>
              <a:rPr lang="en-US" dirty="0" smtClean="0"/>
              <a:t>Blue</a:t>
            </a:r>
            <a:r>
              <a:rPr lang="ru-RU" dirty="0" smtClean="0"/>
              <a:t>,</a:t>
            </a:r>
            <a:r>
              <a:rPr lang="en-US" dirty="0" smtClean="0"/>
              <a:t> Verdana, 20</a:t>
            </a:r>
            <a:endParaRPr lang="en-GB" dirty="0" smtClean="0"/>
          </a:p>
          <a:p>
            <a:pPr lvl="2"/>
            <a:r>
              <a:rPr lang="en-US" dirty="0" smtClean="0"/>
              <a:t>Add text</a:t>
            </a:r>
            <a:r>
              <a:rPr lang="ru-RU" dirty="0" smtClean="0"/>
              <a:t> (3</a:t>
            </a:r>
            <a:r>
              <a:rPr lang="en-US" dirty="0" smtClean="0"/>
              <a:t> level)</a:t>
            </a:r>
            <a:r>
              <a:rPr lang="ru-RU" dirty="0" smtClean="0"/>
              <a:t>. </a:t>
            </a:r>
            <a:r>
              <a:rPr lang="en-US" dirty="0" smtClean="0"/>
              <a:t>Blue</a:t>
            </a:r>
            <a:r>
              <a:rPr lang="ru-RU" dirty="0" smtClean="0"/>
              <a:t>, </a:t>
            </a:r>
            <a:r>
              <a:rPr lang="en-US" dirty="0" smtClean="0"/>
              <a:t>Verdana, </a:t>
            </a:r>
            <a:r>
              <a:rPr lang="ru-RU" dirty="0" smtClean="0"/>
              <a:t>18</a:t>
            </a:r>
            <a:endParaRPr lang="en-US" dirty="0" smtClean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1520296" y="165101"/>
            <a:ext cx="6865409" cy="481013"/>
          </a:xfrm>
          <a:prstGeom prst="rect">
            <a:avLst/>
          </a:prstGeom>
        </p:spPr>
        <p:txBody>
          <a:bodyPr wrap="square" anchor="ctr" anchorCtr="0">
            <a:noAutofit/>
          </a:bodyPr>
          <a:lstStyle>
            <a:lvl1pPr>
              <a:defRPr>
                <a:solidFill>
                  <a:srgbClr val="207AB9"/>
                </a:solidFill>
                <a:latin typeface="Verdana" pitchFamily="34" charset="0"/>
              </a:defRPr>
            </a:lvl1pPr>
          </a:lstStyle>
          <a:p>
            <a:r>
              <a:rPr lang="en-US" dirty="0" smtClean="0"/>
              <a:t>Title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94612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5"/>
          <p:cNvSpPr>
            <a:spLocks noGrp="1"/>
          </p:cNvSpPr>
          <p:nvPr>
            <p:ph sz="quarter" idx="12" hasCustomPrompt="1"/>
          </p:nvPr>
        </p:nvSpPr>
        <p:spPr>
          <a:xfrm>
            <a:off x="194337" y="3428999"/>
            <a:ext cx="4602163" cy="273685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baseline="0">
                <a:solidFill>
                  <a:srgbClr val="285DA9"/>
                </a:solidFill>
              </a:defRPr>
            </a:lvl1pPr>
          </a:lstStyle>
          <a:p>
            <a:pPr lvl="0"/>
            <a:r>
              <a:rPr lang="en-US" dirty="0" smtClean="0"/>
              <a:t>Add object</a:t>
            </a:r>
            <a:endParaRPr lang="ru-RU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94339" y="1123951"/>
            <a:ext cx="9517327" cy="2070000"/>
          </a:xfrm>
          <a:prstGeom prst="rect">
            <a:avLst/>
          </a:prstGeom>
        </p:spPr>
        <p:txBody>
          <a:bodyPr/>
          <a:lstStyle>
            <a:lvl1pPr>
              <a:defRPr sz="2200"/>
            </a:lvl1pPr>
            <a:lvl2pPr marL="715963" indent="-354013">
              <a:defRPr sz="2000"/>
            </a:lvl2pPr>
            <a:lvl3pPr marL="1077913" indent="-361950">
              <a:defRPr sz="1800"/>
            </a:lvl3pPr>
          </a:lstStyle>
          <a:p>
            <a:pPr lvl="0"/>
            <a:r>
              <a:rPr lang="en-GB" dirty="0" smtClean="0"/>
              <a:t>Add text.</a:t>
            </a:r>
            <a:r>
              <a:rPr lang="en-US" dirty="0" smtClean="0"/>
              <a:t> Blue</a:t>
            </a:r>
            <a:r>
              <a:rPr lang="ru-RU" dirty="0" smtClean="0"/>
              <a:t>,</a:t>
            </a:r>
            <a:r>
              <a:rPr lang="en-US" dirty="0" smtClean="0"/>
              <a:t> Verdana, 2</a:t>
            </a:r>
            <a:r>
              <a:rPr lang="ru-RU" dirty="0" smtClean="0"/>
              <a:t>2</a:t>
            </a:r>
            <a:endParaRPr lang="en-GB" dirty="0" smtClean="0"/>
          </a:p>
          <a:p>
            <a:pPr lvl="1"/>
            <a:r>
              <a:rPr lang="en-US" dirty="0" smtClean="0"/>
              <a:t>Add text (2 level)</a:t>
            </a:r>
            <a:r>
              <a:rPr lang="en-GB" dirty="0" smtClean="0"/>
              <a:t>. </a:t>
            </a:r>
            <a:r>
              <a:rPr lang="en-US" dirty="0" smtClean="0"/>
              <a:t>Blue</a:t>
            </a:r>
            <a:r>
              <a:rPr lang="ru-RU" dirty="0" smtClean="0"/>
              <a:t>,</a:t>
            </a:r>
            <a:r>
              <a:rPr lang="en-US" dirty="0" smtClean="0"/>
              <a:t> Verdana, 20</a:t>
            </a:r>
            <a:endParaRPr lang="en-GB" dirty="0" smtClean="0"/>
          </a:p>
          <a:p>
            <a:pPr lvl="2"/>
            <a:r>
              <a:rPr lang="en-US" dirty="0" smtClean="0"/>
              <a:t>Add text</a:t>
            </a:r>
            <a:r>
              <a:rPr lang="ru-RU" dirty="0" smtClean="0"/>
              <a:t> (3</a:t>
            </a:r>
            <a:r>
              <a:rPr lang="en-US" dirty="0" smtClean="0"/>
              <a:t> level)</a:t>
            </a:r>
            <a:r>
              <a:rPr lang="ru-RU" dirty="0" smtClean="0"/>
              <a:t>. </a:t>
            </a:r>
            <a:r>
              <a:rPr lang="en-US" dirty="0" smtClean="0"/>
              <a:t>Blue</a:t>
            </a:r>
            <a:r>
              <a:rPr lang="ru-RU" dirty="0" smtClean="0"/>
              <a:t>, </a:t>
            </a:r>
            <a:r>
              <a:rPr lang="en-US" dirty="0" smtClean="0"/>
              <a:t>Verdana, </a:t>
            </a:r>
            <a:r>
              <a:rPr lang="ru-RU" dirty="0" smtClean="0"/>
              <a:t>18</a:t>
            </a:r>
            <a:endParaRPr lang="en-US" dirty="0" smtClean="0"/>
          </a:p>
        </p:txBody>
      </p:sp>
      <p:sp>
        <p:nvSpPr>
          <p:cNvPr id="7" name="Content Placeholder 5"/>
          <p:cNvSpPr>
            <a:spLocks noGrp="1"/>
          </p:cNvSpPr>
          <p:nvPr>
            <p:ph sz="quarter" idx="14" hasCustomPrompt="1"/>
          </p:nvPr>
        </p:nvSpPr>
        <p:spPr>
          <a:xfrm>
            <a:off x="5109501" y="3428999"/>
            <a:ext cx="4602163" cy="273685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baseline="0">
                <a:solidFill>
                  <a:srgbClr val="285DA9"/>
                </a:solidFill>
              </a:defRPr>
            </a:lvl1pPr>
          </a:lstStyle>
          <a:p>
            <a:pPr lvl="0"/>
            <a:r>
              <a:rPr lang="en-US" dirty="0" smtClean="0"/>
              <a:t>Add object</a:t>
            </a:r>
            <a:endParaRPr lang="ru-RU" dirty="0" smtClean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1520296" y="165101"/>
            <a:ext cx="6865409" cy="481013"/>
          </a:xfrm>
          <a:prstGeom prst="rect">
            <a:avLst/>
          </a:prstGeom>
        </p:spPr>
        <p:txBody>
          <a:bodyPr wrap="square" anchor="ctr" anchorCtr="0">
            <a:noAutofit/>
          </a:bodyPr>
          <a:lstStyle>
            <a:lvl1pPr>
              <a:defRPr>
                <a:solidFill>
                  <a:srgbClr val="207AB9"/>
                </a:solidFill>
                <a:latin typeface="Verdana" pitchFamily="34" charset="0"/>
              </a:defRPr>
            </a:lvl1pPr>
          </a:lstStyle>
          <a:p>
            <a:r>
              <a:rPr lang="en-US" dirty="0" smtClean="0"/>
              <a:t>Title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68751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РАЗЕЦ Ber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740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le 5"/>
          <p:cNvSpPr>
            <a:spLocks noGrp="1"/>
          </p:cNvSpPr>
          <p:nvPr>
            <p:ph type="title"/>
          </p:nvPr>
        </p:nvSpPr>
        <p:spPr>
          <a:xfrm>
            <a:off x="342900" y="1015925"/>
            <a:ext cx="9220200" cy="724098"/>
          </a:xfrm>
          <a:prstGeom prst="rect">
            <a:avLst/>
          </a:prstGeom>
        </p:spPr>
        <p:txBody>
          <a:bodyPr lIns="0"/>
          <a:lstStyle>
            <a:lvl1pPr>
              <a:defRPr lang="en-GB" sz="2400" b="1" dirty="0">
                <a:latin typeface="+mn-lt"/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2622803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312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68625" y="164137"/>
            <a:ext cx="6768752" cy="631898"/>
          </a:xfrm>
        </p:spPr>
        <p:txBody>
          <a:bodyPr/>
          <a:lstStyle>
            <a:lvl1pPr algn="l"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416497" y="1142984"/>
            <a:ext cx="9113584" cy="538236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342000" indent="-342000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  <a:defRPr sz="2400"/>
            </a:lvl1pPr>
            <a:lvl2pPr marL="741363" indent="-284400">
              <a:spcBef>
                <a:spcPts val="0"/>
              </a:spcBef>
              <a:spcAft>
                <a:spcPts val="1000"/>
              </a:spcAft>
              <a:buFont typeface="Verdana" pitchFamily="34" charset="0"/>
              <a:buChar char="–"/>
              <a:tabLst>
                <a:tab pos="350838" algn="l"/>
              </a:tabLst>
              <a:defRPr sz="2000"/>
            </a:lvl2pPr>
            <a:lvl3pPr marL="1144800" indent="-230400">
              <a:spcBef>
                <a:spcPts val="0"/>
              </a:spcBef>
              <a:spcAft>
                <a:spcPts val="864"/>
              </a:spcAft>
              <a:defRPr sz="1800"/>
            </a:lvl3pPr>
            <a:lvl4pPr marL="1602000" indent="-230400">
              <a:buFont typeface="Verdana" pitchFamily="34" charset="0"/>
              <a:buChar char="–"/>
              <a:defRPr sz="1600"/>
            </a:lvl4pPr>
            <a:lvl5pPr marL="2059200" indent="-230400">
              <a:buFont typeface="Wingdings" pitchFamily="2" charset="2"/>
              <a:buChar char="Ø"/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27130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екстов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86594" y="188915"/>
            <a:ext cx="7645847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/>
            </a:lvl1pPr>
          </a:lstStyle>
          <a:p>
            <a:r>
              <a:rPr lang="ru-RU" dirty="0" smtClean="0"/>
              <a:t>Основной заголовок</a:t>
            </a:r>
            <a:endParaRPr lang="ru-RU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272558" y="623328"/>
            <a:ext cx="7658885" cy="371754"/>
          </a:xfrm>
          <a:prstGeom prst="rect">
            <a:avLst/>
          </a:prstGeom>
        </p:spPr>
        <p:txBody>
          <a:bodyPr/>
          <a:lstStyle>
            <a:lvl1pPr algn="ctr">
              <a:buNone/>
              <a:defRPr sz="1800" b="1"/>
            </a:lvl1pPr>
            <a:lvl2pPr algn="ctr">
              <a:buNone/>
              <a:defRPr sz="2000" b="1"/>
            </a:lvl2pPr>
            <a:lvl3pPr algn="ctr">
              <a:buNone/>
              <a:defRPr sz="2000" b="1"/>
            </a:lvl3pPr>
            <a:lvl4pPr algn="ctr">
              <a:buNone/>
              <a:defRPr sz="2000" b="1"/>
            </a:lvl4pPr>
            <a:lvl5pPr algn="ctr">
              <a:buNone/>
              <a:defRPr sz="2000" b="1"/>
            </a:lvl5pPr>
          </a:lstStyle>
          <a:p>
            <a:pPr lvl="0"/>
            <a:r>
              <a:rPr lang="ru-RU" dirty="0" smtClean="0"/>
              <a:t>Подзаголовок</a:t>
            </a:r>
            <a:endParaRPr lang="ru-RU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388675" y="1270002"/>
            <a:ext cx="8542769" cy="4819651"/>
          </a:xfrm>
          <a:prstGeom prst="rect">
            <a:avLst/>
          </a:prstGeom>
        </p:spPr>
        <p:txBody>
          <a:bodyPr/>
          <a:lstStyle>
            <a:lvl3pPr>
              <a:defRPr sz="1400"/>
            </a:lvl3pPr>
          </a:lstStyle>
          <a:p>
            <a:pPr lvl="0"/>
            <a:r>
              <a:rPr lang="ru-RU" dirty="0" smtClean="0"/>
              <a:t>Добавить текст здесь</a:t>
            </a:r>
            <a:r>
              <a:rPr lang="en-GB" dirty="0" smtClean="0"/>
              <a:t>.</a:t>
            </a:r>
            <a:r>
              <a:rPr lang="ru-RU" dirty="0" smtClean="0"/>
              <a:t> Синий, </a:t>
            </a:r>
            <a:r>
              <a:rPr lang="en-US" dirty="0" smtClean="0"/>
              <a:t>Verdana, </a:t>
            </a:r>
            <a:r>
              <a:rPr lang="ru-RU" dirty="0" smtClean="0"/>
              <a:t>18.</a:t>
            </a:r>
            <a:endParaRPr lang="en-GB" dirty="0" smtClean="0"/>
          </a:p>
          <a:p>
            <a:pPr lvl="1"/>
            <a:r>
              <a:rPr lang="ru-RU" dirty="0" err="1" smtClean="0"/>
              <a:t>Буллеты</a:t>
            </a:r>
            <a:r>
              <a:rPr lang="ru-RU" dirty="0" smtClean="0"/>
              <a:t> 2-го уровня</a:t>
            </a:r>
            <a:r>
              <a:rPr lang="en-GB" dirty="0" smtClean="0"/>
              <a:t>,</a:t>
            </a:r>
            <a:r>
              <a:rPr lang="ru-RU" dirty="0" smtClean="0"/>
              <a:t> Синий, </a:t>
            </a:r>
            <a:r>
              <a:rPr lang="en-US" dirty="0" smtClean="0"/>
              <a:t>Verdana, 1</a:t>
            </a:r>
            <a:r>
              <a:rPr lang="ru-RU" dirty="0" smtClean="0"/>
              <a:t>6</a:t>
            </a:r>
            <a:r>
              <a:rPr lang="en-GB" dirty="0" smtClean="0"/>
              <a:t>.</a:t>
            </a:r>
          </a:p>
          <a:p>
            <a:pPr lvl="2"/>
            <a:r>
              <a:rPr lang="ru-RU" dirty="0" err="1" smtClean="0"/>
              <a:t>Буллеты</a:t>
            </a:r>
            <a:r>
              <a:rPr lang="ru-RU" dirty="0" smtClean="0"/>
              <a:t> 3-го уровня</a:t>
            </a:r>
            <a:r>
              <a:rPr lang="en-GB" dirty="0" smtClean="0"/>
              <a:t>,</a:t>
            </a:r>
            <a:r>
              <a:rPr lang="ru-RU" dirty="0" smtClean="0"/>
              <a:t> Синий, </a:t>
            </a:r>
            <a:r>
              <a:rPr lang="en-US" dirty="0" smtClean="0"/>
              <a:t>Verdana, </a:t>
            </a:r>
            <a:r>
              <a:rPr lang="ru-RU" dirty="0" smtClean="0"/>
              <a:t>14 </a:t>
            </a:r>
            <a:r>
              <a:rPr lang="en-GB" dirty="0" smtClean="0"/>
              <a:t>Third level.</a:t>
            </a:r>
          </a:p>
        </p:txBody>
      </p:sp>
    </p:spTree>
    <p:extLst>
      <p:ext uri="{BB962C8B-B14F-4D97-AF65-F5344CB8AC3E}">
        <p14:creationId xmlns:p14="http://schemas.microsoft.com/office/powerpoint/2010/main" val="21679025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68625" y="164137"/>
            <a:ext cx="6768752" cy="631898"/>
          </a:xfrm>
        </p:spPr>
        <p:txBody>
          <a:bodyPr/>
          <a:lstStyle>
            <a:lvl1pPr algn="l"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416497" y="1142984"/>
            <a:ext cx="9113584" cy="538236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342000" indent="-342000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  <a:defRPr sz="2400"/>
            </a:lvl1pPr>
            <a:lvl2pPr marL="741363" indent="-284400">
              <a:spcBef>
                <a:spcPts val="0"/>
              </a:spcBef>
              <a:spcAft>
                <a:spcPts val="1000"/>
              </a:spcAft>
              <a:buFont typeface="Verdana" pitchFamily="34" charset="0"/>
              <a:buChar char="–"/>
              <a:tabLst>
                <a:tab pos="350838" algn="l"/>
              </a:tabLst>
              <a:defRPr sz="2000"/>
            </a:lvl2pPr>
            <a:lvl3pPr marL="1144800" indent="-230400">
              <a:spcBef>
                <a:spcPts val="0"/>
              </a:spcBef>
              <a:spcAft>
                <a:spcPts val="864"/>
              </a:spcAft>
              <a:defRPr sz="1800"/>
            </a:lvl3pPr>
            <a:lvl4pPr marL="1602000" indent="-230400">
              <a:buFont typeface="Verdana" pitchFamily="34" charset="0"/>
              <a:buChar char="–"/>
              <a:defRPr sz="1600"/>
            </a:lvl4pPr>
            <a:lvl5pPr marL="2059200" indent="-230400">
              <a:buFont typeface="Wingdings" pitchFamily="2" charset="2"/>
              <a:buChar char="Ø"/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10751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68625" y="164137"/>
            <a:ext cx="6768752" cy="631898"/>
          </a:xfrm>
        </p:spPr>
        <p:txBody>
          <a:bodyPr/>
          <a:lstStyle>
            <a:lvl1pPr algn="l"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416497" y="1142984"/>
            <a:ext cx="9113584" cy="538236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342000" indent="-342000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  <a:defRPr sz="2400"/>
            </a:lvl1pPr>
            <a:lvl2pPr marL="741363" indent="-284400">
              <a:spcBef>
                <a:spcPts val="0"/>
              </a:spcBef>
              <a:spcAft>
                <a:spcPts val="1000"/>
              </a:spcAft>
              <a:buFont typeface="Verdana" pitchFamily="34" charset="0"/>
              <a:buChar char="–"/>
              <a:tabLst>
                <a:tab pos="350838" algn="l"/>
              </a:tabLst>
              <a:defRPr sz="2000"/>
            </a:lvl2pPr>
            <a:lvl3pPr marL="1144800" indent="-230400">
              <a:spcBef>
                <a:spcPts val="0"/>
              </a:spcBef>
              <a:spcAft>
                <a:spcPts val="864"/>
              </a:spcAft>
              <a:defRPr sz="1800"/>
            </a:lvl3pPr>
            <a:lvl4pPr marL="1602000" indent="-230400">
              <a:buFont typeface="Verdana" pitchFamily="34" charset="0"/>
              <a:buChar char="–"/>
              <a:defRPr sz="1600"/>
            </a:lvl4pPr>
            <a:lvl5pPr marL="2059200" indent="-230400">
              <a:buFont typeface="Wingdings" pitchFamily="2" charset="2"/>
              <a:buChar char="Ø"/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38491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Текстов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0297" y="165103"/>
            <a:ext cx="6865409" cy="481013"/>
          </a:xfrm>
          <a:prstGeom prst="rect">
            <a:avLst/>
          </a:prstGeom>
        </p:spPr>
        <p:txBody>
          <a:bodyPr wrap="square" anchor="ctr" anchorCtr="0">
            <a:noAutofit/>
          </a:bodyPr>
          <a:lstStyle>
            <a:lvl1pPr>
              <a:defRPr>
                <a:solidFill>
                  <a:srgbClr val="207AB9"/>
                </a:solidFill>
              </a:defRPr>
            </a:lvl1pPr>
          </a:lstStyle>
          <a:p>
            <a:r>
              <a:rPr lang="en-US" dirty="0" smtClean="0"/>
              <a:t>Title</a:t>
            </a:r>
            <a:endParaRPr lang="ru-RU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194339" y="1125538"/>
            <a:ext cx="9517327" cy="5040312"/>
          </a:xfrm>
          <a:prstGeom prst="rect">
            <a:avLst/>
          </a:prstGeom>
        </p:spPr>
        <p:txBody>
          <a:bodyPr/>
          <a:lstStyle>
            <a:lvl1pPr>
              <a:defRPr sz="2200" baseline="0">
                <a:solidFill>
                  <a:srgbClr val="207AB9"/>
                </a:solidFill>
                <a:latin typeface="Verdana" pitchFamily="34" charset="0"/>
              </a:defRPr>
            </a:lvl1pPr>
            <a:lvl2pPr marL="715963" indent="-354013">
              <a:defRPr sz="2000" baseline="0">
                <a:solidFill>
                  <a:srgbClr val="207AB9"/>
                </a:solidFill>
                <a:latin typeface="Verdana" pitchFamily="34" charset="0"/>
              </a:defRPr>
            </a:lvl2pPr>
            <a:lvl3pPr marL="1077913" indent="-361950">
              <a:buFont typeface="Arial" pitchFamily="34" charset="0"/>
              <a:buChar char="•"/>
              <a:defRPr sz="1800" baseline="0">
                <a:solidFill>
                  <a:srgbClr val="207AB9"/>
                </a:solidFill>
                <a:latin typeface="Verdana" pitchFamily="34" charset="0"/>
              </a:defRPr>
            </a:lvl3pPr>
            <a:lvl4pPr>
              <a:defRPr>
                <a:solidFill>
                  <a:srgbClr val="285DA9"/>
                </a:solidFill>
              </a:defRPr>
            </a:lvl4pPr>
          </a:lstStyle>
          <a:p>
            <a:pPr lvl="0"/>
            <a:r>
              <a:rPr lang="en-GB" dirty="0" smtClean="0"/>
              <a:t>Add text.</a:t>
            </a:r>
            <a:r>
              <a:rPr lang="ru-RU" dirty="0" smtClean="0"/>
              <a:t> </a:t>
            </a:r>
            <a:r>
              <a:rPr lang="en-US" dirty="0" smtClean="0"/>
              <a:t>Blue</a:t>
            </a:r>
            <a:r>
              <a:rPr lang="ru-RU" dirty="0" smtClean="0"/>
              <a:t>,</a:t>
            </a:r>
            <a:r>
              <a:rPr lang="en-US" dirty="0" smtClean="0"/>
              <a:t> Verdana, 2</a:t>
            </a:r>
            <a:r>
              <a:rPr lang="ru-RU" dirty="0" smtClean="0"/>
              <a:t>2</a:t>
            </a:r>
            <a:endParaRPr lang="en-GB" dirty="0" smtClean="0"/>
          </a:p>
          <a:p>
            <a:pPr lvl="1"/>
            <a:r>
              <a:rPr lang="en-US" dirty="0" smtClean="0"/>
              <a:t>Add text (2 level)</a:t>
            </a:r>
            <a:r>
              <a:rPr lang="en-GB" dirty="0" smtClean="0"/>
              <a:t>. </a:t>
            </a:r>
            <a:r>
              <a:rPr lang="en-US" dirty="0" smtClean="0"/>
              <a:t>Blue</a:t>
            </a:r>
            <a:r>
              <a:rPr lang="ru-RU" dirty="0" smtClean="0"/>
              <a:t>,</a:t>
            </a:r>
            <a:r>
              <a:rPr lang="en-US" dirty="0" smtClean="0"/>
              <a:t> Verdana, 20</a:t>
            </a:r>
            <a:endParaRPr lang="en-GB" dirty="0" smtClean="0"/>
          </a:p>
          <a:p>
            <a:pPr lvl="2"/>
            <a:r>
              <a:rPr lang="en-US" dirty="0" smtClean="0"/>
              <a:t>Add text</a:t>
            </a:r>
            <a:r>
              <a:rPr lang="ru-RU" dirty="0" smtClean="0"/>
              <a:t> (3</a:t>
            </a:r>
            <a:r>
              <a:rPr lang="en-US" dirty="0" smtClean="0"/>
              <a:t> level)</a:t>
            </a:r>
            <a:r>
              <a:rPr lang="ru-RU" dirty="0" smtClean="0"/>
              <a:t>. </a:t>
            </a:r>
            <a:r>
              <a:rPr lang="en-US" dirty="0" smtClean="0"/>
              <a:t>Blue</a:t>
            </a:r>
            <a:r>
              <a:rPr lang="ru-RU" dirty="0" smtClean="0"/>
              <a:t>, </a:t>
            </a:r>
            <a:r>
              <a:rPr lang="en-US" dirty="0" smtClean="0"/>
              <a:t>Verdana, </a:t>
            </a:r>
            <a:r>
              <a:rPr lang="ru-RU" dirty="0" smtClean="0"/>
              <a:t>18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905011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95300" y="6356352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EEEC0B-2DEA-4B35-8980-221809A28B2A}" type="datetime1">
              <a:rPr lang="en-US"/>
              <a:pPr>
                <a:defRPr/>
              </a:pPr>
              <a:t>12/18/2018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84550" y="6356352"/>
            <a:ext cx="31369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9300" y="6356352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49BB81-C3B0-47DA-B029-CE3B9DDE52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7533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68625" y="164137"/>
            <a:ext cx="6768752" cy="631898"/>
          </a:xfrm>
        </p:spPr>
        <p:txBody>
          <a:bodyPr/>
          <a:lstStyle>
            <a:lvl1pPr algn="l"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416497" y="1142984"/>
            <a:ext cx="9113584" cy="538236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342000" indent="-342000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  <a:defRPr sz="2400"/>
            </a:lvl1pPr>
            <a:lvl2pPr marL="741363" indent="-284400">
              <a:spcBef>
                <a:spcPts val="0"/>
              </a:spcBef>
              <a:spcAft>
                <a:spcPts val="1000"/>
              </a:spcAft>
              <a:buFont typeface="Verdana" pitchFamily="34" charset="0"/>
              <a:buChar char="–"/>
              <a:tabLst>
                <a:tab pos="350838" algn="l"/>
              </a:tabLst>
              <a:defRPr sz="2000"/>
            </a:lvl2pPr>
            <a:lvl3pPr marL="1144800" indent="-230400">
              <a:spcBef>
                <a:spcPts val="0"/>
              </a:spcBef>
              <a:spcAft>
                <a:spcPts val="864"/>
              </a:spcAft>
              <a:defRPr sz="1800"/>
            </a:lvl3pPr>
            <a:lvl4pPr marL="1602000" indent="-230400">
              <a:buFont typeface="Verdana" pitchFamily="34" charset="0"/>
              <a:buChar char="–"/>
              <a:defRPr sz="1600"/>
            </a:lvl4pPr>
            <a:lvl5pPr marL="2059200" indent="-230400">
              <a:buFont typeface="Wingdings" pitchFamily="2" charset="2"/>
              <a:buChar char="Ø"/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481356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10"/>
          <p:cNvSpPr>
            <a:spLocks noGrp="1"/>
          </p:cNvSpPr>
          <p:nvPr>
            <p:ph type="body" sz="quarter" idx="13" hasCustomPrompt="1"/>
          </p:nvPr>
        </p:nvSpPr>
        <p:spPr>
          <a:xfrm>
            <a:off x="194340" y="1126067"/>
            <a:ext cx="9517327" cy="5255684"/>
          </a:xfrm>
          <a:prstGeom prst="rect">
            <a:avLst/>
          </a:prstGeom>
        </p:spPr>
        <p:txBody>
          <a:bodyPr/>
          <a:lstStyle>
            <a:lvl1pPr>
              <a:buFont typeface="+mj-lt"/>
              <a:buAutoNum type="arabicPeriod"/>
              <a:defRPr baseline="0">
                <a:solidFill>
                  <a:srgbClr val="207AB9"/>
                </a:solidFill>
                <a:latin typeface="Verdana" pitchFamily="34" charset="0"/>
              </a:defRPr>
            </a:lvl1pPr>
          </a:lstStyle>
          <a:p>
            <a:pPr lvl="0"/>
            <a:r>
              <a:rPr lang="en-US" dirty="0" smtClean="0"/>
              <a:t>Item</a:t>
            </a:r>
            <a:endParaRPr lang="ru-RU" dirty="0" smtClean="0"/>
          </a:p>
        </p:txBody>
      </p:sp>
      <p:sp>
        <p:nvSpPr>
          <p:cNvPr id="3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1520296" y="165100"/>
            <a:ext cx="6865408" cy="670984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rgbClr val="207AB9"/>
                </a:solidFill>
                <a:latin typeface="Verdana" pitchFamily="34" charset="0"/>
              </a:defRPr>
            </a:lvl1pPr>
          </a:lstStyle>
          <a:p>
            <a:r>
              <a:rPr lang="en-US" dirty="0" smtClean="0"/>
              <a:t>Content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42998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екстов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7161" y="188912"/>
            <a:ext cx="6427165" cy="763066"/>
          </a:xfrm>
          <a:prstGeom prst="rect">
            <a:avLst/>
          </a:prstGeom>
        </p:spPr>
        <p:txBody>
          <a:bodyPr wrap="square">
            <a:normAutofit/>
          </a:bodyPr>
          <a:lstStyle>
            <a:lvl1pPr>
              <a:defRPr>
                <a:solidFill>
                  <a:srgbClr val="0070C0"/>
                </a:solidFill>
                <a:latin typeface="Etelka Text" pitchFamily="50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388673" y="1270000"/>
            <a:ext cx="9128654" cy="512921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  <a:lvl2pPr>
              <a:defRPr>
                <a:solidFill>
                  <a:srgbClr val="0070C0"/>
                </a:solidFill>
              </a:defRPr>
            </a:lvl2pPr>
            <a:lvl3pPr>
              <a:buFont typeface="Arial" pitchFamily="34" charset="0"/>
              <a:buChar char="•"/>
              <a:defRPr>
                <a:solidFill>
                  <a:srgbClr val="0070C0"/>
                </a:solidFill>
              </a:defRPr>
            </a:lvl3pPr>
            <a:lvl4pPr>
              <a:defRPr>
                <a:solidFill>
                  <a:srgbClr val="0070C0"/>
                </a:solidFill>
              </a:defRPr>
            </a:lvl4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28338188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um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505"/>
          <a:stretch/>
        </p:blipFill>
        <p:spPr>
          <a:xfrm>
            <a:off x="65" y="1352071"/>
            <a:ext cx="7874706" cy="5506144"/>
          </a:xfrm>
          <a:prstGeom prst="rect">
            <a:avLst/>
          </a:prstGeom>
        </p:spPr>
      </p:pic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5873234" y="1352071"/>
            <a:ext cx="4035957" cy="5508773"/>
          </a:xfrm>
          <a:custGeom>
            <a:avLst/>
            <a:gdLst>
              <a:gd name="connsiteX0" fmla="*/ 0 w 6742112"/>
              <a:gd name="connsiteY0" fmla="*/ 0 h 4130675"/>
              <a:gd name="connsiteX1" fmla="*/ 6053652 w 6742112"/>
              <a:gd name="connsiteY1" fmla="*/ 0 h 4130675"/>
              <a:gd name="connsiteX2" fmla="*/ 6742112 w 6742112"/>
              <a:gd name="connsiteY2" fmla="*/ 688460 h 4130675"/>
              <a:gd name="connsiteX3" fmla="*/ 6742112 w 6742112"/>
              <a:gd name="connsiteY3" fmla="*/ 4130675 h 4130675"/>
              <a:gd name="connsiteX4" fmla="*/ 6742112 w 6742112"/>
              <a:gd name="connsiteY4" fmla="*/ 4130675 h 4130675"/>
              <a:gd name="connsiteX5" fmla="*/ 688460 w 6742112"/>
              <a:gd name="connsiteY5" fmla="*/ 4130675 h 4130675"/>
              <a:gd name="connsiteX6" fmla="*/ 0 w 6742112"/>
              <a:gd name="connsiteY6" fmla="*/ 3442215 h 4130675"/>
              <a:gd name="connsiteX7" fmla="*/ 0 w 6742112"/>
              <a:gd name="connsiteY7" fmla="*/ 0 h 4130675"/>
              <a:gd name="connsiteX0" fmla="*/ 1810328 w 8552440"/>
              <a:gd name="connsiteY0" fmla="*/ 0 h 4130675"/>
              <a:gd name="connsiteX1" fmla="*/ 7863980 w 8552440"/>
              <a:gd name="connsiteY1" fmla="*/ 0 h 4130675"/>
              <a:gd name="connsiteX2" fmla="*/ 8552440 w 8552440"/>
              <a:gd name="connsiteY2" fmla="*/ 688460 h 4130675"/>
              <a:gd name="connsiteX3" fmla="*/ 8552440 w 8552440"/>
              <a:gd name="connsiteY3" fmla="*/ 4130675 h 4130675"/>
              <a:gd name="connsiteX4" fmla="*/ 8552440 w 8552440"/>
              <a:gd name="connsiteY4" fmla="*/ 4130675 h 4130675"/>
              <a:gd name="connsiteX5" fmla="*/ 2498788 w 8552440"/>
              <a:gd name="connsiteY5" fmla="*/ 4130675 h 4130675"/>
              <a:gd name="connsiteX6" fmla="*/ 0 w 8552440"/>
              <a:gd name="connsiteY6" fmla="*/ 3128179 h 4130675"/>
              <a:gd name="connsiteX7" fmla="*/ 1810328 w 8552440"/>
              <a:gd name="connsiteY7" fmla="*/ 0 h 4130675"/>
              <a:gd name="connsiteX0" fmla="*/ 1810328 w 8552440"/>
              <a:gd name="connsiteY0" fmla="*/ 0 h 4130675"/>
              <a:gd name="connsiteX1" fmla="*/ 7863980 w 8552440"/>
              <a:gd name="connsiteY1" fmla="*/ 0 h 4130675"/>
              <a:gd name="connsiteX2" fmla="*/ 8552440 w 8552440"/>
              <a:gd name="connsiteY2" fmla="*/ 688460 h 4130675"/>
              <a:gd name="connsiteX3" fmla="*/ 8552440 w 8552440"/>
              <a:gd name="connsiteY3" fmla="*/ 4130675 h 4130675"/>
              <a:gd name="connsiteX4" fmla="*/ 8552440 w 8552440"/>
              <a:gd name="connsiteY4" fmla="*/ 4130675 h 4130675"/>
              <a:gd name="connsiteX5" fmla="*/ 596098 w 8552440"/>
              <a:gd name="connsiteY5" fmla="*/ 4130675 h 4130675"/>
              <a:gd name="connsiteX6" fmla="*/ 0 w 8552440"/>
              <a:gd name="connsiteY6" fmla="*/ 3128179 h 4130675"/>
              <a:gd name="connsiteX7" fmla="*/ 1810328 w 8552440"/>
              <a:gd name="connsiteY7" fmla="*/ 0 h 4130675"/>
              <a:gd name="connsiteX0" fmla="*/ 1810328 w 8570913"/>
              <a:gd name="connsiteY0" fmla="*/ 0 h 4130675"/>
              <a:gd name="connsiteX1" fmla="*/ 7863980 w 8570913"/>
              <a:gd name="connsiteY1" fmla="*/ 0 h 4130675"/>
              <a:gd name="connsiteX2" fmla="*/ 8570913 w 8570913"/>
              <a:gd name="connsiteY2" fmla="*/ 4969 h 4130675"/>
              <a:gd name="connsiteX3" fmla="*/ 8552440 w 8570913"/>
              <a:gd name="connsiteY3" fmla="*/ 4130675 h 4130675"/>
              <a:gd name="connsiteX4" fmla="*/ 8552440 w 8570913"/>
              <a:gd name="connsiteY4" fmla="*/ 4130675 h 4130675"/>
              <a:gd name="connsiteX5" fmla="*/ 596098 w 8570913"/>
              <a:gd name="connsiteY5" fmla="*/ 4130675 h 4130675"/>
              <a:gd name="connsiteX6" fmla="*/ 0 w 8570913"/>
              <a:gd name="connsiteY6" fmla="*/ 3128179 h 4130675"/>
              <a:gd name="connsiteX7" fmla="*/ 1810328 w 8570913"/>
              <a:gd name="connsiteY7" fmla="*/ 0 h 4130675"/>
              <a:gd name="connsiteX0" fmla="*/ 1802708 w 8563293"/>
              <a:gd name="connsiteY0" fmla="*/ 0 h 4130675"/>
              <a:gd name="connsiteX1" fmla="*/ 7856360 w 8563293"/>
              <a:gd name="connsiteY1" fmla="*/ 0 h 4130675"/>
              <a:gd name="connsiteX2" fmla="*/ 8563293 w 8563293"/>
              <a:gd name="connsiteY2" fmla="*/ 4969 h 4130675"/>
              <a:gd name="connsiteX3" fmla="*/ 8544820 w 8563293"/>
              <a:gd name="connsiteY3" fmla="*/ 4130675 h 4130675"/>
              <a:gd name="connsiteX4" fmla="*/ 8544820 w 8563293"/>
              <a:gd name="connsiteY4" fmla="*/ 4130675 h 4130675"/>
              <a:gd name="connsiteX5" fmla="*/ 588478 w 8563293"/>
              <a:gd name="connsiteY5" fmla="*/ 4130675 h 4130675"/>
              <a:gd name="connsiteX6" fmla="*/ 0 w 8563293"/>
              <a:gd name="connsiteY6" fmla="*/ 3112939 h 4130675"/>
              <a:gd name="connsiteX7" fmla="*/ 1802708 w 8563293"/>
              <a:gd name="connsiteY7" fmla="*/ 0 h 4130675"/>
              <a:gd name="connsiteX0" fmla="*/ 1802708 w 8563293"/>
              <a:gd name="connsiteY0" fmla="*/ 15240 h 4130675"/>
              <a:gd name="connsiteX1" fmla="*/ 7856360 w 8563293"/>
              <a:gd name="connsiteY1" fmla="*/ 0 h 4130675"/>
              <a:gd name="connsiteX2" fmla="*/ 8563293 w 8563293"/>
              <a:gd name="connsiteY2" fmla="*/ 4969 h 4130675"/>
              <a:gd name="connsiteX3" fmla="*/ 8544820 w 8563293"/>
              <a:gd name="connsiteY3" fmla="*/ 4130675 h 4130675"/>
              <a:gd name="connsiteX4" fmla="*/ 8544820 w 8563293"/>
              <a:gd name="connsiteY4" fmla="*/ 4130675 h 4130675"/>
              <a:gd name="connsiteX5" fmla="*/ 588478 w 8563293"/>
              <a:gd name="connsiteY5" fmla="*/ 4130675 h 4130675"/>
              <a:gd name="connsiteX6" fmla="*/ 0 w 8563293"/>
              <a:gd name="connsiteY6" fmla="*/ 3112939 h 4130675"/>
              <a:gd name="connsiteX7" fmla="*/ 1802708 w 8563293"/>
              <a:gd name="connsiteY7" fmla="*/ 15240 h 4130675"/>
              <a:gd name="connsiteX0" fmla="*/ 1817948 w 8563293"/>
              <a:gd name="connsiteY0" fmla="*/ 0 h 4130675"/>
              <a:gd name="connsiteX1" fmla="*/ 7856360 w 8563293"/>
              <a:gd name="connsiteY1" fmla="*/ 0 h 4130675"/>
              <a:gd name="connsiteX2" fmla="*/ 8563293 w 8563293"/>
              <a:gd name="connsiteY2" fmla="*/ 4969 h 4130675"/>
              <a:gd name="connsiteX3" fmla="*/ 8544820 w 8563293"/>
              <a:gd name="connsiteY3" fmla="*/ 4130675 h 4130675"/>
              <a:gd name="connsiteX4" fmla="*/ 8544820 w 8563293"/>
              <a:gd name="connsiteY4" fmla="*/ 4130675 h 4130675"/>
              <a:gd name="connsiteX5" fmla="*/ 588478 w 8563293"/>
              <a:gd name="connsiteY5" fmla="*/ 4130675 h 4130675"/>
              <a:gd name="connsiteX6" fmla="*/ 0 w 8563293"/>
              <a:gd name="connsiteY6" fmla="*/ 3112939 h 4130675"/>
              <a:gd name="connsiteX7" fmla="*/ 1817948 w 8563293"/>
              <a:gd name="connsiteY7" fmla="*/ 0 h 4130675"/>
              <a:gd name="connsiteX0" fmla="*/ 1810328 w 8563293"/>
              <a:gd name="connsiteY0" fmla="*/ 0 h 4130675"/>
              <a:gd name="connsiteX1" fmla="*/ 7856360 w 8563293"/>
              <a:gd name="connsiteY1" fmla="*/ 0 h 4130675"/>
              <a:gd name="connsiteX2" fmla="*/ 8563293 w 8563293"/>
              <a:gd name="connsiteY2" fmla="*/ 4969 h 4130675"/>
              <a:gd name="connsiteX3" fmla="*/ 8544820 w 8563293"/>
              <a:gd name="connsiteY3" fmla="*/ 4130675 h 4130675"/>
              <a:gd name="connsiteX4" fmla="*/ 8544820 w 8563293"/>
              <a:gd name="connsiteY4" fmla="*/ 4130675 h 4130675"/>
              <a:gd name="connsiteX5" fmla="*/ 588478 w 8563293"/>
              <a:gd name="connsiteY5" fmla="*/ 4130675 h 4130675"/>
              <a:gd name="connsiteX6" fmla="*/ 0 w 8563293"/>
              <a:gd name="connsiteY6" fmla="*/ 3112939 h 4130675"/>
              <a:gd name="connsiteX7" fmla="*/ 1810328 w 8563293"/>
              <a:gd name="connsiteY7" fmla="*/ 0 h 4130675"/>
              <a:gd name="connsiteX0" fmla="*/ 1810328 w 8563293"/>
              <a:gd name="connsiteY0" fmla="*/ 0 h 4130675"/>
              <a:gd name="connsiteX1" fmla="*/ 7863980 w 8563293"/>
              <a:gd name="connsiteY1" fmla="*/ 0 h 4130675"/>
              <a:gd name="connsiteX2" fmla="*/ 8563293 w 8563293"/>
              <a:gd name="connsiteY2" fmla="*/ 4969 h 4130675"/>
              <a:gd name="connsiteX3" fmla="*/ 8544820 w 8563293"/>
              <a:gd name="connsiteY3" fmla="*/ 4130675 h 4130675"/>
              <a:gd name="connsiteX4" fmla="*/ 8544820 w 8563293"/>
              <a:gd name="connsiteY4" fmla="*/ 4130675 h 4130675"/>
              <a:gd name="connsiteX5" fmla="*/ 588478 w 8563293"/>
              <a:gd name="connsiteY5" fmla="*/ 4130675 h 4130675"/>
              <a:gd name="connsiteX6" fmla="*/ 0 w 8563293"/>
              <a:gd name="connsiteY6" fmla="*/ 3112939 h 4130675"/>
              <a:gd name="connsiteX7" fmla="*/ 1810328 w 8563293"/>
              <a:gd name="connsiteY7" fmla="*/ 0 h 4130675"/>
              <a:gd name="connsiteX0" fmla="*/ 1810328 w 8548053"/>
              <a:gd name="connsiteY0" fmla="*/ 2651 h 4133326"/>
              <a:gd name="connsiteX1" fmla="*/ 7863980 w 8548053"/>
              <a:gd name="connsiteY1" fmla="*/ 2651 h 4133326"/>
              <a:gd name="connsiteX2" fmla="*/ 8548053 w 8548053"/>
              <a:gd name="connsiteY2" fmla="*/ 0 h 4133326"/>
              <a:gd name="connsiteX3" fmla="*/ 8544820 w 8548053"/>
              <a:gd name="connsiteY3" fmla="*/ 4133326 h 4133326"/>
              <a:gd name="connsiteX4" fmla="*/ 8544820 w 8548053"/>
              <a:gd name="connsiteY4" fmla="*/ 4133326 h 4133326"/>
              <a:gd name="connsiteX5" fmla="*/ 588478 w 8548053"/>
              <a:gd name="connsiteY5" fmla="*/ 4133326 h 4133326"/>
              <a:gd name="connsiteX6" fmla="*/ 0 w 8548053"/>
              <a:gd name="connsiteY6" fmla="*/ 3115590 h 4133326"/>
              <a:gd name="connsiteX7" fmla="*/ 1810328 w 8548053"/>
              <a:gd name="connsiteY7" fmla="*/ 2651 h 4133326"/>
              <a:gd name="connsiteX0" fmla="*/ 1810328 w 8548053"/>
              <a:gd name="connsiteY0" fmla="*/ 2651 h 4133326"/>
              <a:gd name="connsiteX1" fmla="*/ 5571157 w 8548053"/>
              <a:gd name="connsiteY1" fmla="*/ 2651 h 4133326"/>
              <a:gd name="connsiteX2" fmla="*/ 8548053 w 8548053"/>
              <a:gd name="connsiteY2" fmla="*/ 0 h 4133326"/>
              <a:gd name="connsiteX3" fmla="*/ 8544820 w 8548053"/>
              <a:gd name="connsiteY3" fmla="*/ 4133326 h 4133326"/>
              <a:gd name="connsiteX4" fmla="*/ 8544820 w 8548053"/>
              <a:gd name="connsiteY4" fmla="*/ 4133326 h 4133326"/>
              <a:gd name="connsiteX5" fmla="*/ 588478 w 8548053"/>
              <a:gd name="connsiteY5" fmla="*/ 4133326 h 4133326"/>
              <a:gd name="connsiteX6" fmla="*/ 0 w 8548053"/>
              <a:gd name="connsiteY6" fmla="*/ 3115590 h 4133326"/>
              <a:gd name="connsiteX7" fmla="*/ 1810328 w 8548053"/>
              <a:gd name="connsiteY7" fmla="*/ 2651 h 4133326"/>
              <a:gd name="connsiteX0" fmla="*/ 1810328 w 8544831"/>
              <a:gd name="connsiteY0" fmla="*/ 29946 h 4160621"/>
              <a:gd name="connsiteX1" fmla="*/ 5571157 w 8544831"/>
              <a:gd name="connsiteY1" fmla="*/ 29946 h 4160621"/>
              <a:gd name="connsiteX2" fmla="*/ 6173342 w 8544831"/>
              <a:gd name="connsiteY2" fmla="*/ 0 h 4160621"/>
              <a:gd name="connsiteX3" fmla="*/ 8544820 w 8544831"/>
              <a:gd name="connsiteY3" fmla="*/ 4160621 h 4160621"/>
              <a:gd name="connsiteX4" fmla="*/ 8544820 w 8544831"/>
              <a:gd name="connsiteY4" fmla="*/ 4160621 h 4160621"/>
              <a:gd name="connsiteX5" fmla="*/ 588478 w 8544831"/>
              <a:gd name="connsiteY5" fmla="*/ 4160621 h 4160621"/>
              <a:gd name="connsiteX6" fmla="*/ 0 w 8544831"/>
              <a:gd name="connsiteY6" fmla="*/ 3142885 h 4160621"/>
              <a:gd name="connsiteX7" fmla="*/ 1810328 w 8544831"/>
              <a:gd name="connsiteY7" fmla="*/ 29946 h 4160621"/>
              <a:gd name="connsiteX0" fmla="*/ 1810328 w 8544831"/>
              <a:gd name="connsiteY0" fmla="*/ 29946 h 4160621"/>
              <a:gd name="connsiteX1" fmla="*/ 5571157 w 8544831"/>
              <a:gd name="connsiteY1" fmla="*/ 29946 h 4160621"/>
              <a:gd name="connsiteX2" fmla="*/ 6173342 w 8544831"/>
              <a:gd name="connsiteY2" fmla="*/ 0 h 4160621"/>
              <a:gd name="connsiteX3" fmla="*/ 8544820 w 8544831"/>
              <a:gd name="connsiteY3" fmla="*/ 4160621 h 4160621"/>
              <a:gd name="connsiteX4" fmla="*/ 6088223 w 8544831"/>
              <a:gd name="connsiteY4" fmla="*/ 4160621 h 4160621"/>
              <a:gd name="connsiteX5" fmla="*/ 588478 w 8544831"/>
              <a:gd name="connsiteY5" fmla="*/ 4160621 h 4160621"/>
              <a:gd name="connsiteX6" fmla="*/ 0 w 8544831"/>
              <a:gd name="connsiteY6" fmla="*/ 3142885 h 4160621"/>
              <a:gd name="connsiteX7" fmla="*/ 1810328 w 8544831"/>
              <a:gd name="connsiteY7" fmla="*/ 29946 h 4160621"/>
              <a:gd name="connsiteX0" fmla="*/ 1810328 w 6173342"/>
              <a:gd name="connsiteY0" fmla="*/ 29946 h 4160621"/>
              <a:gd name="connsiteX1" fmla="*/ 5571157 w 6173342"/>
              <a:gd name="connsiteY1" fmla="*/ 29946 h 4160621"/>
              <a:gd name="connsiteX2" fmla="*/ 6173342 w 6173342"/>
              <a:gd name="connsiteY2" fmla="*/ 0 h 4160621"/>
              <a:gd name="connsiteX3" fmla="*/ 6170109 w 6173342"/>
              <a:gd name="connsiteY3" fmla="*/ 4160621 h 4160621"/>
              <a:gd name="connsiteX4" fmla="*/ 6088223 w 6173342"/>
              <a:gd name="connsiteY4" fmla="*/ 4160621 h 4160621"/>
              <a:gd name="connsiteX5" fmla="*/ 588478 w 6173342"/>
              <a:gd name="connsiteY5" fmla="*/ 4160621 h 4160621"/>
              <a:gd name="connsiteX6" fmla="*/ 0 w 6173342"/>
              <a:gd name="connsiteY6" fmla="*/ 3142885 h 4160621"/>
              <a:gd name="connsiteX7" fmla="*/ 1810328 w 6173342"/>
              <a:gd name="connsiteY7" fmla="*/ 29946 h 4160621"/>
              <a:gd name="connsiteX0" fmla="*/ 1810328 w 6171351"/>
              <a:gd name="connsiteY0" fmla="*/ 47 h 4130722"/>
              <a:gd name="connsiteX1" fmla="*/ 5571157 w 6171351"/>
              <a:gd name="connsiteY1" fmla="*/ 47 h 4130722"/>
              <a:gd name="connsiteX2" fmla="*/ 6163376 w 6171351"/>
              <a:gd name="connsiteY2" fmla="*/ 0 h 4130722"/>
              <a:gd name="connsiteX3" fmla="*/ 6170109 w 6171351"/>
              <a:gd name="connsiteY3" fmla="*/ 4130722 h 4130722"/>
              <a:gd name="connsiteX4" fmla="*/ 6088223 w 6171351"/>
              <a:gd name="connsiteY4" fmla="*/ 4130722 h 4130722"/>
              <a:gd name="connsiteX5" fmla="*/ 588478 w 6171351"/>
              <a:gd name="connsiteY5" fmla="*/ 4130722 h 4130722"/>
              <a:gd name="connsiteX6" fmla="*/ 0 w 6171351"/>
              <a:gd name="connsiteY6" fmla="*/ 3112986 h 4130722"/>
              <a:gd name="connsiteX7" fmla="*/ 1810328 w 6171351"/>
              <a:gd name="connsiteY7" fmla="*/ 47 h 4130722"/>
              <a:gd name="connsiteX0" fmla="*/ 1810328 w 6171351"/>
              <a:gd name="connsiteY0" fmla="*/ 47 h 4130722"/>
              <a:gd name="connsiteX1" fmla="*/ 3151230 w 6171351"/>
              <a:gd name="connsiteY1" fmla="*/ 47 h 4130722"/>
              <a:gd name="connsiteX2" fmla="*/ 6163376 w 6171351"/>
              <a:gd name="connsiteY2" fmla="*/ 0 h 4130722"/>
              <a:gd name="connsiteX3" fmla="*/ 6170109 w 6171351"/>
              <a:gd name="connsiteY3" fmla="*/ 4130722 h 4130722"/>
              <a:gd name="connsiteX4" fmla="*/ 6088223 w 6171351"/>
              <a:gd name="connsiteY4" fmla="*/ 4130722 h 4130722"/>
              <a:gd name="connsiteX5" fmla="*/ 588478 w 6171351"/>
              <a:gd name="connsiteY5" fmla="*/ 4130722 h 4130722"/>
              <a:gd name="connsiteX6" fmla="*/ 0 w 6171351"/>
              <a:gd name="connsiteY6" fmla="*/ 3112986 h 4130722"/>
              <a:gd name="connsiteX7" fmla="*/ 1810328 w 6171351"/>
              <a:gd name="connsiteY7" fmla="*/ 47 h 4130722"/>
              <a:gd name="connsiteX0" fmla="*/ 1810328 w 6171351"/>
              <a:gd name="connsiteY0" fmla="*/ 47 h 4130722"/>
              <a:gd name="connsiteX1" fmla="*/ 6163376 w 6171351"/>
              <a:gd name="connsiteY1" fmla="*/ 0 h 4130722"/>
              <a:gd name="connsiteX2" fmla="*/ 6170109 w 6171351"/>
              <a:gd name="connsiteY2" fmla="*/ 4130722 h 4130722"/>
              <a:gd name="connsiteX3" fmla="*/ 6088223 w 6171351"/>
              <a:gd name="connsiteY3" fmla="*/ 4130722 h 4130722"/>
              <a:gd name="connsiteX4" fmla="*/ 588478 w 6171351"/>
              <a:gd name="connsiteY4" fmla="*/ 4130722 h 4130722"/>
              <a:gd name="connsiteX5" fmla="*/ 0 w 6171351"/>
              <a:gd name="connsiteY5" fmla="*/ 3112986 h 4130722"/>
              <a:gd name="connsiteX6" fmla="*/ 1810328 w 6171351"/>
              <a:gd name="connsiteY6" fmla="*/ 47 h 4130722"/>
              <a:gd name="connsiteX0" fmla="*/ 1810328 w 6170120"/>
              <a:gd name="connsiteY0" fmla="*/ 47 h 4130722"/>
              <a:gd name="connsiteX1" fmla="*/ 3724976 w 6170120"/>
              <a:gd name="connsiteY1" fmla="*/ 0 h 4130722"/>
              <a:gd name="connsiteX2" fmla="*/ 6170109 w 6170120"/>
              <a:gd name="connsiteY2" fmla="*/ 4130722 h 4130722"/>
              <a:gd name="connsiteX3" fmla="*/ 6088223 w 6170120"/>
              <a:gd name="connsiteY3" fmla="*/ 4130722 h 4130722"/>
              <a:gd name="connsiteX4" fmla="*/ 588478 w 6170120"/>
              <a:gd name="connsiteY4" fmla="*/ 4130722 h 4130722"/>
              <a:gd name="connsiteX5" fmla="*/ 0 w 6170120"/>
              <a:gd name="connsiteY5" fmla="*/ 3112986 h 4130722"/>
              <a:gd name="connsiteX6" fmla="*/ 1810328 w 6170120"/>
              <a:gd name="connsiteY6" fmla="*/ 47 h 4130722"/>
              <a:gd name="connsiteX0" fmla="*/ 1810328 w 6170120"/>
              <a:gd name="connsiteY0" fmla="*/ 47 h 4149195"/>
              <a:gd name="connsiteX1" fmla="*/ 3724976 w 6170120"/>
              <a:gd name="connsiteY1" fmla="*/ 0 h 4149195"/>
              <a:gd name="connsiteX2" fmla="*/ 6170109 w 6170120"/>
              <a:gd name="connsiteY2" fmla="*/ 4130722 h 4149195"/>
              <a:gd name="connsiteX3" fmla="*/ 4573460 w 6170120"/>
              <a:gd name="connsiteY3" fmla="*/ 4149195 h 4149195"/>
              <a:gd name="connsiteX4" fmla="*/ 588478 w 6170120"/>
              <a:gd name="connsiteY4" fmla="*/ 4130722 h 4149195"/>
              <a:gd name="connsiteX5" fmla="*/ 0 w 6170120"/>
              <a:gd name="connsiteY5" fmla="*/ 3112986 h 4149195"/>
              <a:gd name="connsiteX6" fmla="*/ 1810328 w 6170120"/>
              <a:gd name="connsiteY6" fmla="*/ 47 h 4149195"/>
              <a:gd name="connsiteX0" fmla="*/ 1810328 w 6170120"/>
              <a:gd name="connsiteY0" fmla="*/ 47 h 4130722"/>
              <a:gd name="connsiteX1" fmla="*/ 3724976 w 6170120"/>
              <a:gd name="connsiteY1" fmla="*/ 0 h 4130722"/>
              <a:gd name="connsiteX2" fmla="*/ 6170109 w 6170120"/>
              <a:gd name="connsiteY2" fmla="*/ 4130722 h 4130722"/>
              <a:gd name="connsiteX3" fmla="*/ 588478 w 6170120"/>
              <a:gd name="connsiteY3" fmla="*/ 4130722 h 4130722"/>
              <a:gd name="connsiteX4" fmla="*/ 0 w 6170120"/>
              <a:gd name="connsiteY4" fmla="*/ 3112986 h 4130722"/>
              <a:gd name="connsiteX5" fmla="*/ 1810328 w 6170120"/>
              <a:gd name="connsiteY5" fmla="*/ 47 h 4130722"/>
              <a:gd name="connsiteX0" fmla="*/ 1810328 w 3724976"/>
              <a:gd name="connsiteY0" fmla="*/ 47 h 4130722"/>
              <a:gd name="connsiteX1" fmla="*/ 3724976 w 3724976"/>
              <a:gd name="connsiteY1" fmla="*/ 0 h 4130722"/>
              <a:gd name="connsiteX2" fmla="*/ 3713236 w 3724976"/>
              <a:gd name="connsiteY2" fmla="*/ 4112249 h 4130722"/>
              <a:gd name="connsiteX3" fmla="*/ 588478 w 3724976"/>
              <a:gd name="connsiteY3" fmla="*/ 4130722 h 4130722"/>
              <a:gd name="connsiteX4" fmla="*/ 0 w 3724976"/>
              <a:gd name="connsiteY4" fmla="*/ 3112986 h 4130722"/>
              <a:gd name="connsiteX5" fmla="*/ 1810328 w 3724976"/>
              <a:gd name="connsiteY5" fmla="*/ 47 h 4130722"/>
              <a:gd name="connsiteX0" fmla="*/ 1810328 w 3725500"/>
              <a:gd name="connsiteY0" fmla="*/ 47 h 4138007"/>
              <a:gd name="connsiteX1" fmla="*/ 3724976 w 3725500"/>
              <a:gd name="connsiteY1" fmla="*/ 0 h 4138007"/>
              <a:gd name="connsiteX2" fmla="*/ 3723539 w 3725500"/>
              <a:gd name="connsiteY2" fmla="*/ 4138007 h 4138007"/>
              <a:gd name="connsiteX3" fmla="*/ 588478 w 3725500"/>
              <a:gd name="connsiteY3" fmla="*/ 4130722 h 4138007"/>
              <a:gd name="connsiteX4" fmla="*/ 0 w 3725500"/>
              <a:gd name="connsiteY4" fmla="*/ 3112986 h 4138007"/>
              <a:gd name="connsiteX5" fmla="*/ 1810328 w 3725500"/>
              <a:gd name="connsiteY5" fmla="*/ 47 h 4138007"/>
              <a:gd name="connsiteX0" fmla="*/ 1810328 w 3724976"/>
              <a:gd name="connsiteY0" fmla="*/ 47 h 4130722"/>
              <a:gd name="connsiteX1" fmla="*/ 3724976 w 3724976"/>
              <a:gd name="connsiteY1" fmla="*/ 0 h 4130722"/>
              <a:gd name="connsiteX2" fmla="*/ 3713235 w 3724976"/>
              <a:gd name="connsiteY2" fmla="*/ 4127703 h 4130722"/>
              <a:gd name="connsiteX3" fmla="*/ 588478 w 3724976"/>
              <a:gd name="connsiteY3" fmla="*/ 4130722 h 4130722"/>
              <a:gd name="connsiteX4" fmla="*/ 0 w 3724976"/>
              <a:gd name="connsiteY4" fmla="*/ 3112986 h 4130722"/>
              <a:gd name="connsiteX5" fmla="*/ 1810328 w 3724976"/>
              <a:gd name="connsiteY5" fmla="*/ 47 h 4130722"/>
              <a:gd name="connsiteX0" fmla="*/ 1810328 w 3725499"/>
              <a:gd name="connsiteY0" fmla="*/ 47 h 4132855"/>
              <a:gd name="connsiteX1" fmla="*/ 3724976 w 3725499"/>
              <a:gd name="connsiteY1" fmla="*/ 0 h 4132855"/>
              <a:gd name="connsiteX2" fmla="*/ 3723538 w 3725499"/>
              <a:gd name="connsiteY2" fmla="*/ 4132855 h 4132855"/>
              <a:gd name="connsiteX3" fmla="*/ 588478 w 3725499"/>
              <a:gd name="connsiteY3" fmla="*/ 4130722 h 4132855"/>
              <a:gd name="connsiteX4" fmla="*/ 0 w 3725499"/>
              <a:gd name="connsiteY4" fmla="*/ 3112986 h 4132855"/>
              <a:gd name="connsiteX5" fmla="*/ 1810328 w 3725499"/>
              <a:gd name="connsiteY5" fmla="*/ 47 h 4132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25499" h="4132855">
                <a:moveTo>
                  <a:pt x="1810328" y="47"/>
                </a:moveTo>
                <a:lnTo>
                  <a:pt x="3724976" y="0"/>
                </a:lnTo>
                <a:cubicBezTo>
                  <a:pt x="3718818" y="1375235"/>
                  <a:pt x="3729696" y="2757620"/>
                  <a:pt x="3723538" y="4132855"/>
                </a:cubicBezTo>
                <a:lnTo>
                  <a:pt x="588478" y="4130722"/>
                </a:lnTo>
                <a:lnTo>
                  <a:pt x="0" y="3112986"/>
                </a:lnTo>
                <a:lnTo>
                  <a:pt x="1810328" y="47"/>
                </a:lnTo>
                <a:close/>
              </a:path>
            </a:pathLst>
          </a:custGeom>
          <a:solidFill>
            <a:srgbClr val="8F8F8F"/>
          </a:solidFill>
        </p:spPr>
        <p:txBody>
          <a:bodyPr tIns="1152000">
            <a:normAutofit/>
          </a:bodyPr>
          <a:lstStyle>
            <a:lvl1pPr marL="0" indent="0" algn="ctr">
              <a:buNone/>
              <a:defRPr sz="1800"/>
            </a:lvl1pPr>
          </a:lstStyle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092" y="187620"/>
            <a:ext cx="8351515" cy="463256"/>
          </a:xfrm>
        </p:spPr>
        <p:txBody>
          <a:bodyPr bIns="0" anchor="t">
            <a:normAutofit/>
          </a:bodyPr>
          <a:lstStyle>
            <a:lvl1pPr algn="l">
              <a:tabLst>
                <a:tab pos="717550" algn="l"/>
              </a:tabLst>
              <a:defRPr sz="2235" b="1" cap="none" spc="-3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34" y="650876"/>
            <a:ext cx="8354849" cy="375392"/>
          </a:xfrm>
          <a:prstGeom prst="rect">
            <a:avLst/>
          </a:prstGeom>
        </p:spPr>
        <p:txBody>
          <a:bodyPr tIns="0" bIns="0" anchor="t">
            <a:normAutofit/>
          </a:bodyPr>
          <a:lstStyle>
            <a:lvl1pPr marL="0" indent="0">
              <a:buNone/>
              <a:defRPr sz="2200" b="1" spc="-40" baseline="0">
                <a:solidFill>
                  <a:srgbClr val="8F8F8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95300" y="6356353"/>
            <a:ext cx="2311400" cy="365125"/>
          </a:xfrm>
          <a:prstGeom prst="rect">
            <a:avLst/>
          </a:prstGeom>
        </p:spPr>
        <p:txBody>
          <a:bodyPr/>
          <a:lstStyle/>
          <a:p>
            <a:fld id="{5CB44EA0-87E6-4600-8F9D-00CE142BBB71}" type="datetimeFigureOut">
              <a:rPr lang="en-GB" smtClean="0"/>
              <a:pPr/>
              <a:t>18/12/2018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84550" y="6356353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9300" y="6356353"/>
            <a:ext cx="2311400" cy="365125"/>
          </a:xfrm>
          <a:prstGeom prst="rect">
            <a:avLst/>
          </a:prstGeom>
        </p:spPr>
        <p:txBody>
          <a:bodyPr/>
          <a:lstStyle/>
          <a:p>
            <a:fld id="{0D74060F-A9F6-4412-A30B-6ABF49A3301E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169486" y="1736473"/>
            <a:ext cx="6124327" cy="4627721"/>
          </a:xfrm>
          <a:prstGeom prst="rect">
            <a:avLst/>
          </a:prstGeom>
        </p:spPr>
        <p:txBody>
          <a:bodyPr>
            <a:normAutofit/>
          </a:bodyPr>
          <a:lstStyle>
            <a:lvl1pPr marL="295275" indent="-295275">
              <a:lnSpc>
                <a:spcPct val="100000"/>
              </a:lnSpc>
              <a:buClr>
                <a:srgbClr val="4C4C4C"/>
              </a:buClr>
              <a:buSzPct val="105000"/>
              <a:buFont typeface="Arial" pitchFamily="34" charset="0"/>
              <a:buChar char="•"/>
              <a:defRPr sz="1800" spc="-40" baseline="0">
                <a:solidFill>
                  <a:srgbClr val="282828"/>
                </a:solidFill>
              </a:defRPr>
            </a:lvl1pPr>
            <a:lvl2pPr marL="971550" indent="-514350">
              <a:buFont typeface="+mj-lt"/>
              <a:buAutoNum type="arabicPeriod"/>
              <a:defRPr/>
            </a:lvl2pPr>
            <a:lvl3pPr marL="628650" indent="-314325">
              <a:lnSpc>
                <a:spcPct val="140000"/>
              </a:lnSpc>
              <a:buFont typeface="+mj-lt"/>
              <a:buAutoNum type="arabicPeriod"/>
              <a:defRPr sz="1300">
                <a:solidFill>
                  <a:srgbClr val="4C4C4C"/>
                </a:solidFill>
              </a:defRPr>
            </a:lvl3pPr>
            <a:lvl4pPr marL="960438" indent="-331788">
              <a:lnSpc>
                <a:spcPct val="140000"/>
              </a:lnSpc>
              <a:buFont typeface="+mj-lt"/>
              <a:buAutoNum type="arabicPeriod"/>
              <a:defRPr sz="1200">
                <a:solidFill>
                  <a:srgbClr val="4C4C4C"/>
                </a:solidFill>
              </a:defRPr>
            </a:lvl4pPr>
            <a:lvl5pPr marL="1311275" indent="-322263">
              <a:lnSpc>
                <a:spcPct val="140000"/>
              </a:lnSpc>
              <a:buFont typeface="+mj-lt"/>
              <a:buAutoNum type="arabicPeriod"/>
              <a:defRPr sz="1200">
                <a:solidFill>
                  <a:srgbClr val="4C4C4C"/>
                </a:solidFill>
              </a:defRPr>
            </a:lvl5pPr>
          </a:lstStyle>
          <a:p>
            <a:pPr lvl="0"/>
            <a:endParaRPr lang="en-GB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8640" y="296163"/>
            <a:ext cx="1053606" cy="598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5384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ОБРАЗЕЦ Ber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6018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Объект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le 5"/>
          <p:cNvSpPr>
            <a:spLocks noGrp="1"/>
          </p:cNvSpPr>
          <p:nvPr>
            <p:ph type="title"/>
          </p:nvPr>
        </p:nvSpPr>
        <p:spPr>
          <a:xfrm>
            <a:off x="342900" y="1015925"/>
            <a:ext cx="9220200" cy="724098"/>
          </a:xfrm>
          <a:prstGeom prst="rect">
            <a:avLst/>
          </a:prstGeom>
        </p:spPr>
        <p:txBody>
          <a:bodyPr lIns="0"/>
          <a:lstStyle>
            <a:lvl1pPr>
              <a:lnSpc>
                <a:spcPct val="100000"/>
              </a:lnSpc>
              <a:defRPr sz="2400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4" name="Содержимое 2"/>
          <p:cNvSpPr>
            <a:spLocks noGrp="1"/>
          </p:cNvSpPr>
          <p:nvPr>
            <p:ph idx="1"/>
          </p:nvPr>
        </p:nvSpPr>
        <p:spPr>
          <a:xfrm>
            <a:off x="342900" y="1888067"/>
            <a:ext cx="9220200" cy="4546600"/>
          </a:xfrm>
          <a:prstGeom prst="rect">
            <a:avLst/>
          </a:prstGeom>
        </p:spPr>
        <p:txBody>
          <a:bodyPr>
            <a:normAutofit/>
          </a:bodyPr>
          <a:lstStyle>
            <a:lvl1pPr marL="342000" indent="-342000">
              <a:spcAft>
                <a:spcPts val="1200"/>
              </a:spcAft>
              <a:buFont typeface="Arial" panose="020B0604020202020204" pitchFamily="34" charset="0"/>
              <a:buChar char="•"/>
              <a:defRPr sz="1800">
                <a:solidFill>
                  <a:schemeClr val="accent2"/>
                </a:solidFill>
              </a:defRPr>
            </a:lvl1pPr>
            <a:lvl2pPr marL="171450" indent="-171450">
              <a:buFont typeface="Arial" panose="020B0604020202020204" pitchFamily="34" charset="0"/>
              <a:buChar char="•"/>
              <a:defRPr sz="1200"/>
            </a:lvl2pPr>
            <a:lvl3pPr marL="741600" indent="-284400">
              <a:spcAft>
                <a:spcPts val="960"/>
              </a:spcAft>
              <a:buFont typeface="Arial" panose="020B0604020202020204" pitchFamily="34" charset="0"/>
              <a:buChar char="−"/>
              <a:defRPr sz="1600">
                <a:solidFill>
                  <a:schemeClr val="accent2"/>
                </a:solidFill>
              </a:defRPr>
            </a:lvl3pPr>
            <a:lvl4pPr marL="1144800" indent="-230400">
              <a:spcAft>
                <a:spcPts val="864"/>
              </a:spcAft>
              <a:defRPr sz="1400">
                <a:solidFill>
                  <a:schemeClr val="accent2"/>
                </a:solidFill>
              </a:defRPr>
            </a:lvl4pPr>
            <a:lvl5pPr>
              <a:defRPr sz="1200">
                <a:solidFill>
                  <a:srgbClr val="003F96"/>
                </a:solidFill>
              </a:defRPr>
            </a:lvl5pPr>
            <a:lvl6pPr>
              <a:defRPr>
                <a:solidFill>
                  <a:srgbClr val="003F96"/>
                </a:solidFill>
              </a:defRPr>
            </a:lvl6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2"/>
            <a:r>
              <a:rPr lang="ru-RU" dirty="0" smtClean="0"/>
              <a:t>Второй уровень</a:t>
            </a:r>
          </a:p>
          <a:p>
            <a:pPr lvl="3"/>
            <a:r>
              <a:rPr lang="ru-RU" dirty="0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08812548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3120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68625" y="164137"/>
            <a:ext cx="6768752" cy="631898"/>
          </a:xfrm>
        </p:spPr>
        <p:txBody>
          <a:bodyPr/>
          <a:lstStyle>
            <a:lvl1pPr algn="l">
              <a:defRPr sz="2215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416498" y="1142984"/>
            <a:ext cx="9113584" cy="538236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315700" indent="-315700">
              <a:spcBef>
                <a:spcPts val="0"/>
              </a:spcBef>
              <a:spcAft>
                <a:spcPts val="1108"/>
              </a:spcAft>
              <a:buFont typeface="Arial" pitchFamily="34" charset="0"/>
              <a:buChar char="•"/>
              <a:defRPr sz="2215"/>
            </a:lvl1pPr>
            <a:lvl2pPr marL="684352" indent="-262530">
              <a:spcBef>
                <a:spcPts val="0"/>
              </a:spcBef>
              <a:spcAft>
                <a:spcPts val="923"/>
              </a:spcAft>
              <a:buFont typeface="Verdana" pitchFamily="34" charset="0"/>
              <a:buChar char="–"/>
              <a:tabLst>
                <a:tab pos="323859" algn="l"/>
              </a:tabLst>
              <a:defRPr sz="1846"/>
            </a:lvl2pPr>
            <a:lvl3pPr marL="1056765" indent="-212682">
              <a:spcBef>
                <a:spcPts val="0"/>
              </a:spcBef>
              <a:spcAft>
                <a:spcPts val="798"/>
              </a:spcAft>
              <a:defRPr sz="1662"/>
            </a:lvl3pPr>
            <a:lvl4pPr marL="1478806" indent="-212682">
              <a:buFont typeface="Verdana" pitchFamily="34" charset="0"/>
              <a:buChar char="–"/>
              <a:defRPr sz="1477"/>
            </a:lvl4pPr>
            <a:lvl5pPr marL="1900848" indent="-212682">
              <a:buFont typeface="Wingdings" pitchFamily="2" charset="2"/>
              <a:buChar char="Ø"/>
              <a:defRPr sz="1477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500802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68625" y="164137"/>
            <a:ext cx="6768752" cy="631898"/>
          </a:xfrm>
        </p:spPr>
        <p:txBody>
          <a:bodyPr/>
          <a:lstStyle>
            <a:lvl1pPr algn="l"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416497" y="1142984"/>
            <a:ext cx="9113584" cy="538236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342000" indent="-342000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  <a:defRPr sz="2400"/>
            </a:lvl1pPr>
            <a:lvl2pPr marL="741363" indent="-284400">
              <a:spcBef>
                <a:spcPts val="0"/>
              </a:spcBef>
              <a:spcAft>
                <a:spcPts val="1000"/>
              </a:spcAft>
              <a:buFont typeface="Verdana" pitchFamily="34" charset="0"/>
              <a:buChar char="–"/>
              <a:tabLst>
                <a:tab pos="350838" algn="l"/>
              </a:tabLst>
              <a:defRPr sz="2000"/>
            </a:lvl2pPr>
            <a:lvl3pPr marL="1144800" indent="-230400">
              <a:spcBef>
                <a:spcPts val="0"/>
              </a:spcBef>
              <a:spcAft>
                <a:spcPts val="864"/>
              </a:spcAft>
              <a:defRPr sz="1800"/>
            </a:lvl3pPr>
            <a:lvl4pPr marL="1602000" indent="-230400">
              <a:buFont typeface="Verdana" pitchFamily="34" charset="0"/>
              <a:buChar char="–"/>
              <a:defRPr sz="1600"/>
            </a:lvl4pPr>
            <a:lvl5pPr marL="2059200" indent="-230400">
              <a:buFont typeface="Wingdings" pitchFamily="2" charset="2"/>
              <a:buChar char="Ø"/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711273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68625" y="164137"/>
            <a:ext cx="6768752" cy="631898"/>
          </a:xfrm>
        </p:spPr>
        <p:txBody>
          <a:bodyPr/>
          <a:lstStyle>
            <a:lvl1pPr algn="l"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416497" y="1142984"/>
            <a:ext cx="9113584" cy="538236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342000" indent="-342000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  <a:defRPr sz="2400"/>
            </a:lvl1pPr>
            <a:lvl2pPr marL="741363" indent="-284400">
              <a:spcBef>
                <a:spcPts val="0"/>
              </a:spcBef>
              <a:spcAft>
                <a:spcPts val="1000"/>
              </a:spcAft>
              <a:buFont typeface="Verdana" pitchFamily="34" charset="0"/>
              <a:buChar char="–"/>
              <a:tabLst>
                <a:tab pos="350838" algn="l"/>
              </a:tabLst>
              <a:defRPr sz="2000"/>
            </a:lvl2pPr>
            <a:lvl3pPr marL="1144800" indent="-230400">
              <a:spcBef>
                <a:spcPts val="0"/>
              </a:spcBef>
              <a:spcAft>
                <a:spcPts val="864"/>
              </a:spcAft>
              <a:defRPr sz="1800"/>
            </a:lvl3pPr>
            <a:lvl4pPr marL="1602000" indent="-230400">
              <a:buFont typeface="Verdana" pitchFamily="34" charset="0"/>
              <a:buChar char="–"/>
              <a:defRPr sz="1600"/>
            </a:lvl4pPr>
            <a:lvl5pPr marL="2059200" indent="-230400">
              <a:buFont typeface="Wingdings" pitchFamily="2" charset="2"/>
              <a:buChar char="Ø"/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952858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68625" y="164137"/>
            <a:ext cx="6768752" cy="631898"/>
          </a:xfrm>
        </p:spPr>
        <p:txBody>
          <a:bodyPr/>
          <a:lstStyle>
            <a:lvl1pPr algn="l"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416497" y="1142984"/>
            <a:ext cx="9113584" cy="538236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342000" indent="-342000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  <a:defRPr sz="2400"/>
            </a:lvl1pPr>
            <a:lvl2pPr marL="741363" indent="-284400">
              <a:spcBef>
                <a:spcPts val="0"/>
              </a:spcBef>
              <a:spcAft>
                <a:spcPts val="1000"/>
              </a:spcAft>
              <a:buFont typeface="Verdana" pitchFamily="34" charset="0"/>
              <a:buChar char="–"/>
              <a:tabLst>
                <a:tab pos="350838" algn="l"/>
              </a:tabLst>
              <a:defRPr sz="2000"/>
            </a:lvl2pPr>
            <a:lvl3pPr marL="1144800" indent="-230400">
              <a:spcBef>
                <a:spcPts val="0"/>
              </a:spcBef>
              <a:spcAft>
                <a:spcPts val="864"/>
              </a:spcAft>
              <a:defRPr sz="1800"/>
            </a:lvl3pPr>
            <a:lvl4pPr marL="1602000" indent="-230400">
              <a:buFont typeface="Verdana" pitchFamily="34" charset="0"/>
              <a:buChar char="–"/>
              <a:defRPr sz="1600"/>
            </a:lvl4pPr>
            <a:lvl5pPr marL="2059200" indent="-230400">
              <a:buFont typeface="Wingdings" pitchFamily="2" charset="2"/>
              <a:buChar char="Ø"/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4141949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68625" y="164137"/>
            <a:ext cx="6768752" cy="631898"/>
          </a:xfrm>
        </p:spPr>
        <p:txBody>
          <a:bodyPr/>
          <a:lstStyle>
            <a:lvl1pPr algn="l"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416497" y="1142984"/>
            <a:ext cx="9113584" cy="538236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342000" indent="-342000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  <a:defRPr sz="2400"/>
            </a:lvl1pPr>
            <a:lvl2pPr marL="741363" indent="-284400">
              <a:spcBef>
                <a:spcPts val="0"/>
              </a:spcBef>
              <a:spcAft>
                <a:spcPts val="1000"/>
              </a:spcAft>
              <a:buFont typeface="Verdana" pitchFamily="34" charset="0"/>
              <a:buChar char="–"/>
              <a:tabLst>
                <a:tab pos="350838" algn="l"/>
              </a:tabLst>
              <a:defRPr sz="2000"/>
            </a:lvl2pPr>
            <a:lvl3pPr marL="1144800" indent="-230400">
              <a:spcBef>
                <a:spcPts val="0"/>
              </a:spcBef>
              <a:spcAft>
                <a:spcPts val="864"/>
              </a:spcAft>
              <a:defRPr sz="1800"/>
            </a:lvl3pPr>
            <a:lvl4pPr marL="1602000" indent="-230400">
              <a:buFont typeface="Verdana" pitchFamily="34" charset="0"/>
              <a:buChar char="–"/>
              <a:defRPr sz="1600"/>
            </a:lvl4pPr>
            <a:lvl5pPr marL="2059200" indent="-230400">
              <a:buFont typeface="Wingdings" pitchFamily="2" charset="2"/>
              <a:buChar char="Ø"/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50777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2 карти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2611" y="188915"/>
            <a:ext cx="7098789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/>
            </a:lvl1pPr>
          </a:lstStyle>
          <a:p>
            <a:r>
              <a:rPr lang="ru-RU" dirty="0" smtClean="0"/>
              <a:t>Основной заголовок</a:t>
            </a:r>
            <a:endParaRPr lang="ru-RU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428818" y="623328"/>
            <a:ext cx="7110914" cy="371754"/>
          </a:xfrm>
          <a:prstGeom prst="rect">
            <a:avLst/>
          </a:prstGeom>
        </p:spPr>
        <p:txBody>
          <a:bodyPr/>
          <a:lstStyle>
            <a:lvl1pPr algn="ctr">
              <a:buNone/>
              <a:defRPr sz="2000" b="1"/>
            </a:lvl1pPr>
            <a:lvl2pPr algn="ctr">
              <a:buNone/>
              <a:defRPr sz="2000" b="1"/>
            </a:lvl2pPr>
            <a:lvl3pPr algn="ctr">
              <a:buNone/>
              <a:defRPr sz="2000" b="1"/>
            </a:lvl3pPr>
            <a:lvl4pPr algn="ctr">
              <a:buNone/>
              <a:defRPr sz="2000" b="1"/>
            </a:lvl4pPr>
            <a:lvl5pPr algn="ctr">
              <a:buNone/>
              <a:defRPr sz="2000" b="1"/>
            </a:lvl5pPr>
          </a:lstStyle>
          <a:p>
            <a:pPr lvl="0"/>
            <a:r>
              <a:rPr lang="ru-RU" dirty="0" smtClean="0"/>
              <a:t>Подзаголовок</a:t>
            </a:r>
            <a:endParaRPr lang="ru-RU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388672" y="1270000"/>
            <a:ext cx="8542770" cy="4819650"/>
          </a:xfrm>
          <a:prstGeom prst="rect">
            <a:avLst/>
          </a:prstGeom>
        </p:spPr>
        <p:txBody>
          <a:bodyPr>
            <a:noAutofit/>
          </a:bodyPr>
          <a:lstStyle>
            <a:lvl1pPr>
              <a:buNone/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49050262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2"/>
          <p:cNvSpPr/>
          <p:nvPr userDrawn="1"/>
        </p:nvSpPr>
        <p:spPr>
          <a:xfrm>
            <a:off x="0" y="0"/>
            <a:ext cx="9906000" cy="6858000"/>
          </a:xfrm>
          <a:prstGeom prst="rect">
            <a:avLst/>
          </a:prstGeom>
          <a:solidFill>
            <a:srgbClr val="135FB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400" tIns="33700" rIns="67400" bIns="33700" anchor="ctr"/>
          <a:lstStyle/>
          <a:p>
            <a:pPr algn="ctr">
              <a:defRPr/>
            </a:pPr>
            <a:endParaRPr lang="ru-RU" sz="1900">
              <a:solidFill>
                <a:srgbClr val="FFFFFF"/>
              </a:solidFill>
              <a:ea typeface="ＭＳ Ｐゴシック" charset="-128"/>
            </a:endParaRPr>
          </a:p>
        </p:txBody>
      </p:sp>
      <p:pic>
        <p:nvPicPr>
          <p:cNvPr id="5" name="Picture 25" descr="logo_cvet.png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31775" y="158752"/>
            <a:ext cx="1100138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6" descr="logo_cvet.png"/>
          <p:cNvPicPr>
            <a:picLocks noChangeAspect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8534401" y="152402"/>
            <a:ext cx="1096963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32201" y="846139"/>
            <a:ext cx="8420100" cy="1180640"/>
          </a:xfrm>
        </p:spPr>
        <p:txBody>
          <a:bodyPr>
            <a:normAutofit/>
          </a:bodyPr>
          <a:lstStyle>
            <a:lvl1pPr marL="0" indent="0" algn="l">
              <a:buFont typeface="+mj-lt"/>
              <a:buNone/>
              <a:defRPr sz="3500" b="1" cap="none" baseline="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232201" y="2043596"/>
            <a:ext cx="8420100" cy="15001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300">
                <a:solidFill>
                  <a:srgbClr val="FFFFFF"/>
                </a:solidFill>
              </a:defRPr>
            </a:lvl1pPr>
            <a:lvl2pPr marL="47891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5782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3674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1565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39456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87348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35239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83130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46435020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10"/>
          <p:cNvSpPr>
            <a:spLocks noGrp="1"/>
          </p:cNvSpPr>
          <p:nvPr>
            <p:ph type="body" sz="quarter" idx="13" hasCustomPrompt="1"/>
          </p:nvPr>
        </p:nvSpPr>
        <p:spPr>
          <a:xfrm>
            <a:off x="194338" y="1126066"/>
            <a:ext cx="9517327" cy="5255684"/>
          </a:xfrm>
          <a:prstGeom prst="rect">
            <a:avLst/>
          </a:prstGeom>
        </p:spPr>
        <p:txBody>
          <a:bodyPr/>
          <a:lstStyle>
            <a:lvl1pPr>
              <a:buFont typeface="+mj-lt"/>
              <a:buAutoNum type="arabicPeriod"/>
              <a:defRPr baseline="0">
                <a:solidFill>
                  <a:srgbClr val="207AB9"/>
                </a:solidFill>
                <a:latin typeface="Verdana" pitchFamily="34" charset="0"/>
              </a:defRPr>
            </a:lvl1pPr>
          </a:lstStyle>
          <a:p>
            <a:pPr lvl="0"/>
            <a:r>
              <a:rPr lang="en-US" dirty="0" smtClean="0"/>
              <a:t>Item</a:t>
            </a:r>
            <a:endParaRPr lang="ru-RU" dirty="0" smtClean="0"/>
          </a:p>
        </p:txBody>
      </p:sp>
      <p:sp>
        <p:nvSpPr>
          <p:cNvPr id="3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1520296" y="165100"/>
            <a:ext cx="6865408" cy="670984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rgbClr val="207AB9"/>
                </a:solidFill>
                <a:latin typeface="Verdana" pitchFamily="34" charset="0"/>
              </a:defRPr>
            </a:lvl1pPr>
          </a:lstStyle>
          <a:p>
            <a:r>
              <a:rPr lang="en-US" dirty="0" smtClean="0"/>
              <a:t>Content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1296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0E2EBE-8F82-4D0F-B8AA-3874D388795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647976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477" y="887414"/>
            <a:ext cx="7011591" cy="3651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69000" y="1674813"/>
            <a:ext cx="8765778" cy="494665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95300" y="0"/>
            <a:ext cx="1356916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97C06B-03CE-4F94-B0DB-A6610561C299}" type="datetime8">
              <a:rPr lang="ru-RU"/>
              <a:pPr>
                <a:defRPr/>
              </a:pPr>
              <a:t>18.12.2018 9:19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549650" y="0"/>
            <a:ext cx="31369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THK-BP presentation name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AD82A3-B9AB-46CB-BE25-C99D17FF3EE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2061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делитель (№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REC_Presentation_Real_3x4_1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ctrTitle" hasCustomPrompt="1"/>
          </p:nvPr>
        </p:nvSpPr>
        <p:spPr>
          <a:xfrm>
            <a:off x="342900" y="2424910"/>
            <a:ext cx="4522063" cy="665280"/>
          </a:xfrm>
          <a:prstGeom prst="rect">
            <a:avLst/>
          </a:prstGeom>
        </p:spPr>
        <p:txBody>
          <a:bodyPr anchor="t" anchorCtr="0"/>
          <a:lstStyle>
            <a:lvl1pPr algn="l">
              <a:lnSpc>
                <a:spcPct val="100000"/>
              </a:lnSpc>
              <a:defRPr sz="2800" b="1">
                <a:solidFill>
                  <a:srgbClr val="283E6E"/>
                </a:solidFill>
                <a:latin typeface="+mn-lt"/>
              </a:defRPr>
            </a:lvl1pPr>
          </a:lstStyle>
          <a:p>
            <a:r>
              <a:rPr lang="en-GB" dirty="0" smtClean="0"/>
              <a:t>Title slide</a:t>
            </a:r>
            <a:r>
              <a:rPr lang="ru-RU" dirty="0" smtClean="0"/>
              <a:t>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63809" y="4135503"/>
            <a:ext cx="4522063" cy="216000"/>
          </a:xfrm>
          <a:prstGeom prst="rect">
            <a:avLst/>
          </a:prstGeom>
        </p:spPr>
        <p:txBody>
          <a:bodyPr anchor="ctr"/>
          <a:lstStyle>
            <a:lvl1pPr>
              <a:spcAft>
                <a:spcPts val="0"/>
              </a:spcAft>
              <a:defRPr sz="1800" b="1">
                <a:solidFill>
                  <a:srgbClr val="747678"/>
                </a:solidFill>
              </a:defRPr>
            </a:lvl1pPr>
            <a:lvl2pPr>
              <a:defRPr sz="11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1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1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Subtitle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4669654" cy="1864311"/>
          </a:xfrm>
          <a:prstGeom prst="rect">
            <a:avLst/>
          </a:prstGeom>
          <a:solidFill>
            <a:srgbClr val="FFFEFC"/>
          </a:solidFill>
          <a:ln w="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900" dirty="0" smtClean="0">
              <a:solidFill>
                <a:srgbClr val="FFFFFF"/>
              </a:solidFill>
            </a:endParaRPr>
          </a:p>
        </p:txBody>
      </p:sp>
      <p:pic>
        <p:nvPicPr>
          <p:cNvPr id="6" name="Рисунок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865" y="327035"/>
            <a:ext cx="3536924" cy="127982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42" y="3"/>
            <a:ext cx="3970588" cy="1970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134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68625" y="164137"/>
            <a:ext cx="6768752" cy="631898"/>
          </a:xfrm>
        </p:spPr>
        <p:txBody>
          <a:bodyPr/>
          <a:lstStyle>
            <a:lvl1pPr algn="l">
              <a:defRPr sz="2215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416497" y="1142984"/>
            <a:ext cx="9113584" cy="5382360"/>
          </a:xfrm>
        </p:spPr>
        <p:txBody>
          <a:bodyPr tIns="0" bIns="0">
            <a:normAutofit/>
          </a:bodyPr>
          <a:lstStyle>
            <a:lvl1pPr marL="315700" indent="-315700">
              <a:spcBef>
                <a:spcPts val="0"/>
              </a:spcBef>
              <a:spcAft>
                <a:spcPts val="1108"/>
              </a:spcAft>
              <a:buFont typeface="Arial" pitchFamily="34" charset="0"/>
              <a:buChar char="•"/>
              <a:defRPr sz="2215"/>
            </a:lvl1pPr>
            <a:lvl2pPr marL="684352" indent="-262530">
              <a:spcBef>
                <a:spcPts val="0"/>
              </a:spcBef>
              <a:spcAft>
                <a:spcPts val="923"/>
              </a:spcAft>
              <a:buFont typeface="Verdana" pitchFamily="34" charset="0"/>
              <a:buChar char="–"/>
              <a:tabLst>
                <a:tab pos="323859" algn="l"/>
              </a:tabLst>
              <a:defRPr sz="1846"/>
            </a:lvl2pPr>
            <a:lvl3pPr marL="1056765" indent="-212682">
              <a:spcBef>
                <a:spcPts val="0"/>
              </a:spcBef>
              <a:spcAft>
                <a:spcPts val="798"/>
              </a:spcAft>
              <a:defRPr sz="1662"/>
            </a:lvl3pPr>
            <a:lvl4pPr marL="1478806" indent="-212682">
              <a:buFont typeface="Verdana" pitchFamily="34" charset="0"/>
              <a:buChar char="–"/>
              <a:defRPr sz="1477"/>
            </a:lvl4pPr>
            <a:lvl5pPr marL="1900848" indent="-212682">
              <a:buFont typeface="Wingdings" pitchFamily="2" charset="2"/>
              <a:buChar char="Ø"/>
              <a:defRPr sz="1477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8773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Титульный слайд"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906000" cy="6858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 sz="1800"/>
          </a:p>
        </p:txBody>
      </p:sp>
      <p:sp>
        <p:nvSpPr>
          <p:cNvPr id="5" name="Freeform 4"/>
          <p:cNvSpPr>
            <a:spLocks/>
          </p:cNvSpPr>
          <p:nvPr/>
        </p:nvSpPr>
        <p:spPr bwMode="blackWhite">
          <a:xfrm>
            <a:off x="355998" y="333376"/>
            <a:ext cx="9106296" cy="4462463"/>
          </a:xfrm>
          <a:custGeom>
            <a:avLst/>
            <a:gdLst/>
            <a:ahLst/>
            <a:cxnLst>
              <a:cxn ang="0">
                <a:pos x="33" y="0"/>
              </a:cxn>
              <a:cxn ang="0">
                <a:pos x="0" y="33"/>
              </a:cxn>
              <a:cxn ang="0">
                <a:pos x="0" y="793"/>
              </a:cxn>
              <a:cxn ang="0">
                <a:pos x="1556" y="793"/>
              </a:cxn>
              <a:cxn ang="0">
                <a:pos x="1589" y="760"/>
              </a:cxn>
              <a:cxn ang="0">
                <a:pos x="1589" y="0"/>
              </a:cxn>
              <a:cxn ang="0">
                <a:pos x="33" y="0"/>
              </a:cxn>
            </a:cxnLst>
            <a:rect l="0" t="0" r="r" b="b"/>
            <a:pathLst>
              <a:path w="1589" h="793">
                <a:moveTo>
                  <a:pt x="33" y="0"/>
                </a:moveTo>
                <a:cubicBezTo>
                  <a:pt x="15" y="0"/>
                  <a:pt x="0" y="15"/>
                  <a:pt x="0" y="33"/>
                </a:cubicBezTo>
                <a:cubicBezTo>
                  <a:pt x="0" y="793"/>
                  <a:pt x="0" y="793"/>
                  <a:pt x="0" y="793"/>
                </a:cubicBezTo>
                <a:cubicBezTo>
                  <a:pt x="1556" y="793"/>
                  <a:pt x="1556" y="793"/>
                  <a:pt x="1556" y="793"/>
                </a:cubicBezTo>
                <a:cubicBezTo>
                  <a:pt x="1574" y="793"/>
                  <a:pt x="1589" y="778"/>
                  <a:pt x="1589" y="760"/>
                </a:cubicBezTo>
                <a:cubicBezTo>
                  <a:pt x="1589" y="0"/>
                  <a:pt x="1589" y="0"/>
                  <a:pt x="1589" y="0"/>
                </a:cubicBezTo>
                <a:lnTo>
                  <a:pt x="33" y="0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 sz="1800"/>
          </a:p>
        </p:txBody>
      </p:sp>
      <p:sp>
        <p:nvSpPr>
          <p:cNvPr id="6" name="Freeform 10"/>
          <p:cNvSpPr>
            <a:spLocks/>
          </p:cNvSpPr>
          <p:nvPr/>
        </p:nvSpPr>
        <p:spPr bwMode="hidden">
          <a:xfrm flipH="1" flipV="1">
            <a:off x="9420831" y="6443490"/>
            <a:ext cx="498740" cy="427037"/>
          </a:xfrm>
          <a:custGeom>
            <a:avLst/>
            <a:gdLst/>
            <a:ahLst/>
            <a:cxnLst>
              <a:cxn ang="0">
                <a:pos x="112" y="0"/>
              </a:cxn>
              <a:cxn ang="0">
                <a:pos x="116" y="0"/>
              </a:cxn>
              <a:cxn ang="0">
                <a:pos x="116" y="0"/>
              </a:cxn>
              <a:cxn ang="0">
                <a:pos x="0" y="0"/>
              </a:cxn>
              <a:cxn ang="0">
                <a:pos x="0" y="101"/>
              </a:cxn>
              <a:cxn ang="0">
                <a:pos x="112" y="0"/>
              </a:cxn>
            </a:cxnLst>
            <a:rect l="0" t="0" r="r" b="b"/>
            <a:pathLst>
              <a:path w="116" h="101">
                <a:moveTo>
                  <a:pt x="112" y="0"/>
                </a:moveTo>
                <a:cubicBezTo>
                  <a:pt x="116" y="0"/>
                  <a:pt x="116" y="0"/>
                  <a:pt x="116" y="0"/>
                </a:cubicBezTo>
                <a:cubicBezTo>
                  <a:pt x="116" y="0"/>
                  <a:pt x="116" y="0"/>
                  <a:pt x="11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01"/>
                  <a:pt x="0" y="101"/>
                  <a:pt x="0" y="101"/>
                </a:cubicBezTo>
                <a:cubicBezTo>
                  <a:pt x="6" y="44"/>
                  <a:pt x="54" y="0"/>
                  <a:pt x="112" y="0"/>
                </a:cubicBez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 sz="1800"/>
          </a:p>
        </p:txBody>
      </p:sp>
      <p:sp>
        <p:nvSpPr>
          <p:cNvPr id="7" name="Freeform 11"/>
          <p:cNvSpPr>
            <a:spLocks/>
          </p:cNvSpPr>
          <p:nvPr userDrawn="1"/>
        </p:nvSpPr>
        <p:spPr bwMode="hidden">
          <a:xfrm>
            <a:off x="-3439" y="-3175"/>
            <a:ext cx="588169" cy="504825"/>
          </a:xfrm>
          <a:custGeom>
            <a:avLst/>
            <a:gdLst/>
            <a:ahLst/>
            <a:cxnLst>
              <a:cxn ang="0">
                <a:pos x="112" y="0"/>
              </a:cxn>
              <a:cxn ang="0">
                <a:pos x="116" y="0"/>
              </a:cxn>
              <a:cxn ang="0">
                <a:pos x="116" y="0"/>
              </a:cxn>
              <a:cxn ang="0">
                <a:pos x="0" y="0"/>
              </a:cxn>
              <a:cxn ang="0">
                <a:pos x="0" y="101"/>
              </a:cxn>
              <a:cxn ang="0">
                <a:pos x="112" y="0"/>
              </a:cxn>
            </a:cxnLst>
            <a:rect l="0" t="0" r="r" b="b"/>
            <a:pathLst>
              <a:path w="116" h="101">
                <a:moveTo>
                  <a:pt x="112" y="0"/>
                </a:moveTo>
                <a:cubicBezTo>
                  <a:pt x="116" y="0"/>
                  <a:pt x="116" y="0"/>
                  <a:pt x="116" y="0"/>
                </a:cubicBezTo>
                <a:cubicBezTo>
                  <a:pt x="116" y="0"/>
                  <a:pt x="116" y="0"/>
                  <a:pt x="11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01"/>
                  <a:pt x="0" y="101"/>
                  <a:pt x="0" y="101"/>
                </a:cubicBezTo>
                <a:cubicBezTo>
                  <a:pt x="6" y="44"/>
                  <a:pt x="54" y="0"/>
                  <a:pt x="112" y="0"/>
                </a:cubicBez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 sz="1800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ctrTitle"/>
          </p:nvPr>
        </p:nvSpPr>
        <p:spPr>
          <a:xfrm>
            <a:off x="686198" y="2971800"/>
            <a:ext cx="7658232" cy="457200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686198" y="3603625"/>
            <a:ext cx="7658232" cy="914400"/>
          </a:xfrm>
        </p:spPr>
        <p:txBody>
          <a:bodyPr rIns="0"/>
          <a:lstStyle>
            <a:lvl1pPr marL="0" indent="0">
              <a:buFontTx/>
              <a:buNone/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360517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1_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69000" y="1674813"/>
            <a:ext cx="8765778" cy="494665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AD82A3-B9AB-46CB-BE25-C99D17FF3EE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5" name="Freeform 3"/>
          <p:cNvSpPr>
            <a:spLocks/>
          </p:cNvSpPr>
          <p:nvPr userDrawn="1"/>
        </p:nvSpPr>
        <p:spPr bwMode="auto">
          <a:xfrm>
            <a:off x="366316" y="347663"/>
            <a:ext cx="9111187" cy="1019175"/>
          </a:xfrm>
          <a:custGeom>
            <a:avLst/>
            <a:gdLst/>
            <a:ahLst/>
            <a:cxnLst>
              <a:cxn ang="0">
                <a:pos x="33" y="0"/>
              </a:cxn>
              <a:cxn ang="0">
                <a:pos x="0" y="33"/>
              </a:cxn>
              <a:cxn ang="0">
                <a:pos x="0" y="163"/>
              </a:cxn>
              <a:cxn ang="0">
                <a:pos x="1556" y="163"/>
              </a:cxn>
              <a:cxn ang="0">
                <a:pos x="1589" y="130"/>
              </a:cxn>
              <a:cxn ang="0">
                <a:pos x="1589" y="0"/>
              </a:cxn>
              <a:cxn ang="0">
                <a:pos x="33" y="0"/>
              </a:cxn>
            </a:cxnLst>
            <a:rect l="0" t="0" r="r" b="b"/>
            <a:pathLst>
              <a:path w="1589" h="163">
                <a:moveTo>
                  <a:pt x="33" y="0"/>
                </a:moveTo>
                <a:cubicBezTo>
                  <a:pt x="15" y="0"/>
                  <a:pt x="0" y="15"/>
                  <a:pt x="0" y="33"/>
                </a:cubicBezTo>
                <a:cubicBezTo>
                  <a:pt x="0" y="163"/>
                  <a:pt x="0" y="163"/>
                  <a:pt x="0" y="163"/>
                </a:cubicBezTo>
                <a:cubicBezTo>
                  <a:pt x="1556" y="163"/>
                  <a:pt x="1556" y="163"/>
                  <a:pt x="1556" y="163"/>
                </a:cubicBezTo>
                <a:cubicBezTo>
                  <a:pt x="1574" y="163"/>
                  <a:pt x="1589" y="148"/>
                  <a:pt x="1589" y="130"/>
                </a:cubicBezTo>
                <a:cubicBezTo>
                  <a:pt x="1589" y="0"/>
                  <a:pt x="1589" y="0"/>
                  <a:pt x="1589" y="0"/>
                </a:cubicBezTo>
                <a:lnTo>
                  <a:pt x="33" y="0"/>
                </a:lnTo>
                <a:close/>
              </a:path>
            </a:pathLst>
          </a:custGeom>
          <a:solidFill>
            <a:schemeClr val="bg2"/>
          </a:solidFill>
          <a:ln w="9525" cap="flat" cmpd="sng">
            <a:noFill/>
            <a:prstDash val="solid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 sz="180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477" y="887414"/>
            <a:ext cx="7011591" cy="3651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39547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971800" y="3090667"/>
            <a:ext cx="6115579" cy="9143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3200" b="0">
                <a:solidFill>
                  <a:srgbClr val="207AB9"/>
                </a:solidFill>
                <a:latin typeface="Verdana" pitchFamily="34" charset="0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704433" y="5348951"/>
            <a:ext cx="5382948" cy="768349"/>
          </a:xfrm>
          <a:prstGeom prst="rect">
            <a:avLst/>
          </a:prstGeom>
        </p:spPr>
        <p:txBody>
          <a:bodyPr anchor="ctr"/>
          <a:lstStyle>
            <a:lvl1pPr algn="r">
              <a:buNone/>
              <a:defRPr baseline="0"/>
            </a:lvl1pPr>
          </a:lstStyle>
          <a:p>
            <a:pPr lvl="0"/>
            <a:r>
              <a:rPr lang="en-US" dirty="0" smtClean="0"/>
              <a:t>Presented by</a:t>
            </a:r>
            <a:endParaRPr lang="en-GB" dirty="0"/>
          </a:p>
        </p:txBody>
      </p:sp>
      <p:pic>
        <p:nvPicPr>
          <p:cNvPr id="9" name="Picture 2" descr="C:\Users\Olea\Desktop\2014\normal_2.jpg"/>
          <p:cNvPicPr>
            <a:picLocks noChangeAspect="1" noChangeArrowheads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-27384"/>
            <a:ext cx="9906000" cy="699542"/>
          </a:xfrm>
          <a:prstGeom prst="rect">
            <a:avLst/>
          </a:prstGeom>
          <a:noFill/>
        </p:spPr>
      </p:pic>
      <p:pic>
        <p:nvPicPr>
          <p:cNvPr id="11" name="Picture 2" descr="C:\Users\Olea\Desktop\2014\111111111111\para_Logo_CMYK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8492" y="1916560"/>
            <a:ext cx="1528188" cy="720353"/>
          </a:xfrm>
          <a:prstGeom prst="rect">
            <a:avLst/>
          </a:prstGeom>
          <a:noFill/>
        </p:spPr>
      </p:pic>
      <p:pic>
        <p:nvPicPr>
          <p:cNvPr id="12" name="Picture 2" descr="C:\Documents and Settings\srodina001\Desktop\CoCom7\sochi2014_logo.jp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340" y="1153784"/>
            <a:ext cx="1581919" cy="6194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664044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A593B2-93F6-4538-B4CC-D9C466C7B3D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1768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39" b="0" i="0">
                <a:solidFill>
                  <a:srgbClr val="0061A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451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12/18/2018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32" b="0" i="0">
                <a:solidFill>
                  <a:srgbClr val="48546D"/>
                </a:solidFill>
                <a:latin typeface="Arial"/>
                <a:cs typeface="Arial"/>
              </a:defRPr>
            </a:lvl1pPr>
          </a:lstStyle>
          <a:p>
            <a:pPr marL="23033">
              <a:lnSpc>
                <a:spcPts val="1641"/>
              </a:lnSpc>
            </a:pPr>
            <a:fld id="{81D60167-4931-47E6-BA6A-407CBD079E47}" type="slidenum">
              <a:rPr lang="ru-RU" spc="-82" smtClean="0"/>
              <a:pPr marL="23033">
                <a:lnSpc>
                  <a:spcPts val="1641"/>
                </a:lnSpc>
              </a:pPr>
              <a:t>‹#›</a:t>
            </a:fld>
            <a:endParaRPr lang="ru-RU" spc="-82" dirty="0"/>
          </a:p>
        </p:txBody>
      </p:sp>
    </p:spTree>
    <p:extLst>
      <p:ext uri="{BB962C8B-B14F-4D97-AF65-F5344CB8AC3E}">
        <p14:creationId xmlns:p14="http://schemas.microsoft.com/office/powerpoint/2010/main" val="768275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vmlDrawing" Target="../drawings/vmlDrawing1.v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3.xml"/><Relationship Id="rId18" Type="http://schemas.openxmlformats.org/officeDocument/2006/relationships/slideLayout" Target="../slideLayouts/slideLayout28.xml"/><Relationship Id="rId26" Type="http://schemas.openxmlformats.org/officeDocument/2006/relationships/slideLayout" Target="../slideLayouts/slideLayout36.xml"/><Relationship Id="rId3" Type="http://schemas.openxmlformats.org/officeDocument/2006/relationships/slideLayout" Target="../slideLayouts/slideLayout13.xml"/><Relationship Id="rId21" Type="http://schemas.openxmlformats.org/officeDocument/2006/relationships/slideLayout" Target="../slideLayouts/slideLayout31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17" Type="http://schemas.openxmlformats.org/officeDocument/2006/relationships/slideLayout" Target="../slideLayouts/slideLayout27.xml"/><Relationship Id="rId25" Type="http://schemas.openxmlformats.org/officeDocument/2006/relationships/slideLayout" Target="../slideLayouts/slideLayout35.xml"/><Relationship Id="rId33" Type="http://schemas.openxmlformats.org/officeDocument/2006/relationships/image" Target="../media/image13.jpeg"/><Relationship Id="rId2" Type="http://schemas.openxmlformats.org/officeDocument/2006/relationships/slideLayout" Target="../slideLayouts/slideLayout12.xml"/><Relationship Id="rId16" Type="http://schemas.openxmlformats.org/officeDocument/2006/relationships/slideLayout" Target="../slideLayouts/slideLayout26.xml"/><Relationship Id="rId20" Type="http://schemas.openxmlformats.org/officeDocument/2006/relationships/slideLayout" Target="../slideLayouts/slideLayout30.xml"/><Relationship Id="rId29" Type="http://schemas.openxmlformats.org/officeDocument/2006/relationships/slideLayout" Target="../slideLayouts/slideLayout39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34.xml"/><Relationship Id="rId32" Type="http://schemas.openxmlformats.org/officeDocument/2006/relationships/image" Target="../media/image9.jpeg"/><Relationship Id="rId5" Type="http://schemas.openxmlformats.org/officeDocument/2006/relationships/slideLayout" Target="../slideLayouts/slideLayout15.xml"/><Relationship Id="rId15" Type="http://schemas.openxmlformats.org/officeDocument/2006/relationships/slideLayout" Target="../slideLayouts/slideLayout25.xml"/><Relationship Id="rId23" Type="http://schemas.openxmlformats.org/officeDocument/2006/relationships/slideLayout" Target="../slideLayouts/slideLayout33.xml"/><Relationship Id="rId28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20.xml"/><Relationship Id="rId19" Type="http://schemas.openxmlformats.org/officeDocument/2006/relationships/slideLayout" Target="../slideLayouts/slideLayout29.xml"/><Relationship Id="rId31" Type="http://schemas.openxmlformats.org/officeDocument/2006/relationships/theme" Target="../theme/theme2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24.xml"/><Relationship Id="rId22" Type="http://schemas.openxmlformats.org/officeDocument/2006/relationships/slideLayout" Target="../slideLayouts/slideLayout32.xml"/><Relationship Id="rId27" Type="http://schemas.openxmlformats.org/officeDocument/2006/relationships/slideLayout" Target="../slideLayouts/slideLayout37.xml"/><Relationship Id="rId30" Type="http://schemas.openxmlformats.org/officeDocument/2006/relationships/slideLayout" Target="../slideLayouts/slideLayout40.xml"/><Relationship Id="rId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3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701" name="think-cell Slide" r:id="rId14" imgW="270" imgH="270" progId="TCLayout.ActiveDocument.1">
                  <p:embed/>
                </p:oleObj>
              </mc:Choice>
              <mc:Fallback>
                <p:oleObj name="think-cell Slide" r:id="rId1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Shape 8"/>
          <p:cNvSpPr txBox="1">
            <a:spLocks/>
          </p:cNvSpPr>
          <p:nvPr userDrawn="1"/>
        </p:nvSpPr>
        <p:spPr>
          <a:xfrm>
            <a:off x="9163667" y="6470725"/>
            <a:ext cx="390050" cy="149412"/>
          </a:xfrm>
          <a:prstGeom prst="rect">
            <a:avLst/>
          </a:prstGeom>
        </p:spPr>
        <p:txBody>
          <a:bodyPr lIns="0" tIns="0" rIns="0" bIns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0061A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6CB4B4D-7CA3-9044-876B-883B54F8677D}" type="slidenum">
              <a:rPr lang="en-US" sz="900" smtClean="0">
                <a:solidFill>
                  <a:srgbClr val="00338D"/>
                </a:solidFill>
                <a:cs typeface="Arial" panose="020B0604020202020204" pitchFamily="34" charset="0"/>
              </a:rPr>
              <a:pPr algn="r"/>
              <a:t>‹#›</a:t>
            </a:fld>
            <a:endParaRPr lang="en-US" sz="900" dirty="0">
              <a:solidFill>
                <a:srgbClr val="00338D"/>
              </a:solidFill>
              <a:cs typeface="Arial" panose="020B0604020202020204" pitchFamily="34" charset="0"/>
            </a:endParaRPr>
          </a:p>
        </p:txBody>
      </p:sp>
      <p:pic>
        <p:nvPicPr>
          <p:cNvPr id="9" name="Picture 8" descr="2c.jpg"/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9133"/>
          <a:stretch/>
        </p:blipFill>
        <p:spPr>
          <a:xfrm>
            <a:off x="5008228" y="153521"/>
            <a:ext cx="4897772" cy="844769"/>
          </a:xfrm>
          <a:prstGeom prst="rect">
            <a:avLst/>
          </a:prstGeom>
        </p:spPr>
      </p:pic>
      <p:pic>
        <p:nvPicPr>
          <p:cNvPr id="10" name="Рисунок 3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197" y="174635"/>
            <a:ext cx="1861130" cy="673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943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3" r:id="rId1"/>
    <p:sldLayoutId id="2147484034" r:id="rId2"/>
    <p:sldLayoutId id="2147484036" r:id="rId3"/>
    <p:sldLayoutId id="2147484035" r:id="rId4"/>
    <p:sldLayoutId id="2147484038" r:id="rId5"/>
    <p:sldLayoutId id="2147484039" r:id="rId6"/>
    <p:sldLayoutId id="2147484040" r:id="rId7"/>
    <p:sldLayoutId id="2147484041" r:id="rId8"/>
    <p:sldLayoutId id="2147484074" r:id="rId9"/>
    <p:sldLayoutId id="2147484075" r:id="rId10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70000"/>
        </a:lnSpc>
        <a:spcBef>
          <a:spcPct val="0"/>
        </a:spcBef>
        <a:buNone/>
        <a:defRPr sz="5400" kern="1200">
          <a:solidFill>
            <a:schemeClr val="tx2"/>
          </a:solidFill>
          <a:latin typeface="KPMG Cyrillic Extralight" panose="020B030303020204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Tx/>
        <a:buNone/>
        <a:defRPr sz="1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Tx/>
        <a:buNone/>
        <a:defRPr sz="1000" kern="1200">
          <a:solidFill>
            <a:schemeClr val="tx1"/>
          </a:solidFill>
          <a:latin typeface="+mn-lt"/>
          <a:ea typeface="+mn-ea"/>
          <a:cs typeface="+mn-cs"/>
        </a:defRPr>
      </a:lvl2pPr>
      <a:lvl3pPr marL="216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—"/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360000" indent="-144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-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576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—"/>
        <a:defRPr sz="10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720000" indent="-144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-"/>
        <a:defRPr sz="1000" kern="1200">
          <a:solidFill>
            <a:schemeClr val="tx2"/>
          </a:solidFill>
          <a:latin typeface="+mn-lt"/>
          <a:ea typeface="+mn-ea"/>
          <a:cs typeface="+mn-cs"/>
        </a:defRPr>
      </a:lvl6pPr>
      <a:lvl7pPr marL="936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—"/>
        <a:defRPr sz="1000" kern="1200">
          <a:solidFill>
            <a:schemeClr val="tx2"/>
          </a:solidFill>
          <a:latin typeface="+mn-lt"/>
          <a:ea typeface="+mn-ea"/>
          <a:cs typeface="+mn-cs"/>
        </a:defRPr>
      </a:lvl7pPr>
      <a:lvl8pPr marL="1080000" indent="-144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-"/>
        <a:defRPr sz="1000" kern="120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3793">
          <p15:clr>
            <a:srgbClr val="F26B43"/>
          </p15:clr>
        </p15:guide>
        <p15:guide id="2" pos="216">
          <p15:clr>
            <a:srgbClr val="F26B43"/>
          </p15:clr>
        </p15:guide>
        <p15:guide id="3" pos="6024">
          <p15:clr>
            <a:srgbClr val="F26B43"/>
          </p15:clr>
        </p15:guide>
        <p15:guide id="4" orient="horz" pos="672">
          <p15:clr>
            <a:srgbClr val="F26B43"/>
          </p15:clr>
        </p15:guide>
        <p15:guide id="5" orient="horz" pos="1104">
          <p15:clr>
            <a:srgbClr val="F26B43"/>
          </p15:clr>
        </p15:guide>
        <p15:guide id="6" orient="horz" pos="4056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1520296" y="165101"/>
            <a:ext cx="6865409" cy="4810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194337" y="6402815"/>
            <a:ext cx="858108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" b="0" i="1" baseline="0" dirty="0" smtClean="0">
                <a:solidFill>
                  <a:srgbClr val="0070C0"/>
                </a:solidFill>
                <a:latin typeface="Verdana" pitchFamily="34" charset="0"/>
              </a:rPr>
              <a:t>   </a:t>
            </a:r>
            <a:endParaRPr lang="en-GB" sz="800" b="0" i="1" dirty="0">
              <a:solidFill>
                <a:srgbClr val="0070C0"/>
              </a:solidFill>
              <a:latin typeface="Verdana" pitchFamily="34" charset="0"/>
            </a:endParaRPr>
          </a:p>
        </p:txBody>
      </p:sp>
      <p:sp>
        <p:nvSpPr>
          <p:cNvPr id="8" name="Slide Number Placeholder 3"/>
          <p:cNvSpPr txBox="1">
            <a:spLocks noGrp="1"/>
          </p:cNvSpPr>
          <p:nvPr/>
        </p:nvSpPr>
        <p:spPr bwMode="auto">
          <a:xfrm>
            <a:off x="8956894" y="6453337"/>
            <a:ext cx="754635" cy="17336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0" tIns="0" rIns="0" bIns="0" anchor="b"/>
          <a:lstStyle/>
          <a:p>
            <a:pPr algn="r">
              <a:defRPr/>
            </a:pPr>
            <a:fld id="{95125223-FDE3-49BA-A42A-26FE34B08122}" type="slidenum">
              <a:rPr lang="en-GB" sz="1000" b="1" smtClean="0">
                <a:solidFill>
                  <a:srgbClr val="0070C0"/>
                </a:solidFill>
                <a:latin typeface="Verdana" pitchFamily="34" charset="0"/>
                <a:cs typeface="Arial" charset="0"/>
              </a:rPr>
              <a:pPr algn="r">
                <a:defRPr/>
              </a:pPr>
              <a:t>‹#›</a:t>
            </a:fld>
            <a:endParaRPr lang="en-GB" sz="1000" b="1" dirty="0">
              <a:solidFill>
                <a:srgbClr val="0070C0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7" name="Slide Number Placeholder 3"/>
          <p:cNvSpPr txBox="1">
            <a:spLocks noGrp="1"/>
          </p:cNvSpPr>
          <p:nvPr/>
        </p:nvSpPr>
        <p:spPr bwMode="auto">
          <a:xfrm>
            <a:off x="8956894" y="6453337"/>
            <a:ext cx="754635" cy="17336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0" tIns="0" rIns="0" bIns="0" anchor="b"/>
          <a:lstStyle/>
          <a:p>
            <a:pPr algn="r">
              <a:defRPr/>
            </a:pPr>
            <a:fld id="{95125223-FDE3-49BA-A42A-26FE34B08122}" type="slidenum">
              <a:rPr lang="en-GB" sz="1000" b="1" smtClean="0">
                <a:solidFill>
                  <a:srgbClr val="0070C0"/>
                </a:solidFill>
                <a:latin typeface="Verdana" pitchFamily="34" charset="0"/>
                <a:cs typeface="Arial" charset="0"/>
              </a:rPr>
              <a:pPr algn="r">
                <a:defRPr/>
              </a:pPr>
              <a:t>‹#›</a:t>
            </a:fld>
            <a:endParaRPr lang="en-GB" sz="1000" b="1" dirty="0">
              <a:solidFill>
                <a:srgbClr val="0070C0"/>
              </a:solidFill>
              <a:latin typeface="Verdana" pitchFamily="34" charset="0"/>
              <a:cs typeface="Arial" charset="0"/>
            </a:endParaRPr>
          </a:p>
        </p:txBody>
      </p:sp>
      <p:pic>
        <p:nvPicPr>
          <p:cNvPr id="12" name="Picture 2" descr="C:\Users\Olea\Desktop\2014\111111111111\para_Logo_CMYK.jpg"/>
          <p:cNvPicPr>
            <a:picLocks noChangeAspect="1" noChangeArrowheads="1"/>
          </p:cNvPicPr>
          <p:nvPr/>
        </p:nvPicPr>
        <p:blipFill>
          <a:blip r:embed="rId32" cstate="print"/>
          <a:srcRect/>
          <a:stretch>
            <a:fillRect/>
          </a:stretch>
        </p:blipFill>
        <p:spPr bwMode="auto">
          <a:xfrm>
            <a:off x="8463391" y="165100"/>
            <a:ext cx="1248273" cy="588408"/>
          </a:xfrm>
          <a:prstGeom prst="rect">
            <a:avLst/>
          </a:prstGeom>
          <a:noFill/>
        </p:spPr>
      </p:pic>
      <p:pic>
        <p:nvPicPr>
          <p:cNvPr id="14" name="Picture 2" descr="C:\Documents and Settings\srodina001\Desktop\CoCom7\sochi2014_logo.jpg"/>
          <p:cNvPicPr>
            <a:picLocks noChangeAspect="1" noChangeArrowheads="1"/>
          </p:cNvPicPr>
          <p:nvPr/>
        </p:nvPicPr>
        <p:blipFill>
          <a:blip r:embed="rId33" cstate="print"/>
          <a:srcRect/>
          <a:stretch>
            <a:fillRect/>
          </a:stretch>
        </p:blipFill>
        <p:spPr bwMode="auto">
          <a:xfrm>
            <a:off x="194337" y="165100"/>
            <a:ext cx="1325959" cy="5192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0525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3" r:id="rId1"/>
    <p:sldLayoutId id="2147484044" r:id="rId2"/>
    <p:sldLayoutId id="2147484045" r:id="rId3"/>
    <p:sldLayoutId id="2147484046" r:id="rId4"/>
    <p:sldLayoutId id="2147484047" r:id="rId5"/>
    <p:sldLayoutId id="2147484048" r:id="rId6"/>
    <p:sldLayoutId id="2147484049" r:id="rId7"/>
    <p:sldLayoutId id="2147484050" r:id="rId8"/>
    <p:sldLayoutId id="2147484051" r:id="rId9"/>
    <p:sldLayoutId id="2147484052" r:id="rId10"/>
    <p:sldLayoutId id="2147484053" r:id="rId11"/>
    <p:sldLayoutId id="2147484054" r:id="rId12"/>
    <p:sldLayoutId id="2147484055" r:id="rId13"/>
    <p:sldLayoutId id="2147484056" r:id="rId14"/>
    <p:sldLayoutId id="2147484057" r:id="rId15"/>
    <p:sldLayoutId id="2147484058" r:id="rId16"/>
    <p:sldLayoutId id="2147484059" r:id="rId17"/>
    <p:sldLayoutId id="2147484060" r:id="rId18"/>
    <p:sldLayoutId id="2147484061" r:id="rId19"/>
    <p:sldLayoutId id="2147484062" r:id="rId20"/>
    <p:sldLayoutId id="2147484063" r:id="rId21"/>
    <p:sldLayoutId id="2147484064" r:id="rId22"/>
    <p:sldLayoutId id="2147484065" r:id="rId23"/>
    <p:sldLayoutId id="2147484066" r:id="rId24"/>
    <p:sldLayoutId id="2147484067" r:id="rId25"/>
    <p:sldLayoutId id="2147484068" r:id="rId26"/>
    <p:sldLayoutId id="2147484069" r:id="rId27"/>
    <p:sldLayoutId id="2147484070" r:id="rId28"/>
    <p:sldLayoutId id="2147484071" r:id="rId29"/>
    <p:sldLayoutId id="2147484072" r:id="rId3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2400" b="1" kern="1200">
          <a:solidFill>
            <a:srgbClr val="207AB9"/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 baseline="0">
          <a:solidFill>
            <a:srgbClr val="207AB9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rgbClr val="207AB9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rgbClr val="207AB9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marketer.com/public_media/docs/eMarketer_eTailWest2016_Worldwide_ECommerce_Report.pdf" TargetMode="Externa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899" y="2424909"/>
            <a:ext cx="9381546" cy="1013615"/>
          </a:xfrm>
        </p:spPr>
        <p:txBody>
          <a:bodyPr/>
          <a:lstStyle/>
          <a:p>
            <a:r>
              <a:rPr lang="ru-RU" dirty="0" smtClean="0"/>
              <a:t>Паспорт проекта  </a:t>
            </a:r>
            <a:br>
              <a:rPr lang="ru-RU" dirty="0" smtClean="0"/>
            </a:br>
            <a:r>
              <a:rPr lang="ru-RU" dirty="0"/>
              <a:t>«Экспортная электронная торговля»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16265" y="6119578"/>
            <a:ext cx="4522063" cy="216000"/>
          </a:xfrm>
        </p:spPr>
        <p:txBody>
          <a:bodyPr/>
          <a:lstStyle/>
          <a:p>
            <a:r>
              <a:rPr lang="en-US" dirty="0" smtClean="0"/>
              <a:t>10.12.</a:t>
            </a:r>
            <a:r>
              <a:rPr lang="ru-RU" dirty="0" smtClean="0"/>
              <a:t>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3400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2"/>
          <p:cNvSpPr txBox="1">
            <a:spLocks/>
          </p:cNvSpPr>
          <p:nvPr/>
        </p:nvSpPr>
        <p:spPr>
          <a:xfrm>
            <a:off x="2871790" y="4471112"/>
            <a:ext cx="2081210" cy="6877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o-RO" sz="1200" dirty="0">
              <a:solidFill>
                <a:srgbClr val="5C72B3"/>
              </a:solidFill>
              <a:latin typeface="Circe"/>
              <a:cs typeface="Circe"/>
            </a:endParaRP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2871790" y="1957388"/>
            <a:ext cx="6171487" cy="25007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pt-BR" sz="1600" dirty="0">
              <a:solidFill>
                <a:srgbClr val="283E6E"/>
              </a:solidFill>
              <a:latin typeface="Circe"/>
              <a:cs typeface="Circe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2543175" y="973041"/>
            <a:ext cx="6832356" cy="465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</a:pPr>
            <a:r>
              <a:rPr lang="ru-RU" sz="2400" dirty="0">
                <a:solidFill>
                  <a:schemeClr val="tx2"/>
                </a:solidFill>
                <a:latin typeface="Circe Extra Bold"/>
                <a:ea typeface="Roboto"/>
                <a:cs typeface="Roboto"/>
                <a:sym typeface="Roboto"/>
              </a:rPr>
              <a:t>Объём рынка в разных странах (млрд $)</a:t>
            </a:r>
            <a:endParaRPr lang="ru-RU" sz="2400" dirty="0">
              <a:solidFill>
                <a:schemeClr val="tx2"/>
              </a:solidFill>
              <a:latin typeface="Circe Extra Bold"/>
            </a:endParaRPr>
          </a:p>
        </p:txBody>
      </p:sp>
      <p:graphicFrame>
        <p:nvGraphicFramePr>
          <p:cNvPr id="8" name="Shape 110"/>
          <p:cNvGraphicFramePr/>
          <p:nvPr>
            <p:extLst/>
          </p:nvPr>
        </p:nvGraphicFramePr>
        <p:xfrm>
          <a:off x="616007" y="2222955"/>
          <a:ext cx="8759525" cy="329196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602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85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652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920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581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715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849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514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1" u="none" strike="noStrike" cap="none" dirty="0"/>
                        <a:t>№</a:t>
                      </a:r>
                      <a:endParaRPr b="1" dirty="0"/>
                    </a:p>
                  </a:txBody>
                  <a:tcPr marL="91450" marR="91450" marT="45725" marB="45725">
                    <a:solidFill>
                      <a:srgbClr val="FEEB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1" u="none" strike="noStrike" cap="none" dirty="0"/>
                        <a:t>Страна</a:t>
                      </a:r>
                      <a:endParaRPr b="1" dirty="0"/>
                    </a:p>
                  </a:txBody>
                  <a:tcPr marL="91450" marR="91450" marT="45725" marB="45725">
                    <a:solidFill>
                      <a:srgbClr val="FEEB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1" u="none" strike="noStrike" cap="none" dirty="0"/>
                        <a:t>2014</a:t>
                      </a:r>
                      <a:endParaRPr b="1" dirty="0"/>
                    </a:p>
                  </a:txBody>
                  <a:tcPr marL="91450" marR="91450" marT="45725" marB="45725">
                    <a:solidFill>
                      <a:srgbClr val="FEEB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1" u="none" strike="noStrike" cap="none" dirty="0"/>
                        <a:t>2015</a:t>
                      </a:r>
                      <a:endParaRPr b="1" dirty="0"/>
                    </a:p>
                  </a:txBody>
                  <a:tcPr marL="91450" marR="91450" marT="45725" marB="45725">
                    <a:solidFill>
                      <a:srgbClr val="FEEB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1" u="none" strike="noStrike" cap="none" dirty="0"/>
                        <a:t>2016</a:t>
                      </a:r>
                      <a:endParaRPr b="1" dirty="0"/>
                    </a:p>
                  </a:txBody>
                  <a:tcPr marL="91450" marR="91450" marT="45725" marB="45725">
                    <a:solidFill>
                      <a:srgbClr val="FEEB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1" u="none" strike="noStrike" cap="none" dirty="0"/>
                        <a:t>2017</a:t>
                      </a:r>
                      <a:endParaRPr b="1" dirty="0"/>
                    </a:p>
                  </a:txBody>
                  <a:tcPr marL="91450" marR="91450" marT="45725" marB="45725">
                    <a:solidFill>
                      <a:srgbClr val="FEEB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1" u="none" strike="noStrike" cap="none" dirty="0"/>
                        <a:t>2018</a:t>
                      </a:r>
                      <a:endParaRPr b="1" dirty="0"/>
                    </a:p>
                  </a:txBody>
                  <a:tcPr marL="91450" marR="91450" marT="45725" marB="45725">
                    <a:solidFill>
                      <a:srgbClr val="FEEB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14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strike="noStrike" cap="none" dirty="0"/>
                        <a:t>1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strike="noStrike" cap="none" dirty="0"/>
                        <a:t>Китай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strike="noStrike" cap="none" dirty="0"/>
                        <a:t>472,9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strike="noStrike" cap="none" dirty="0"/>
                        <a:t>672,0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strike="noStrike" cap="none" dirty="0"/>
                        <a:t>911,2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strike="noStrike" cap="none" dirty="0"/>
                        <a:t>1 208,3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strike="noStrike" cap="none" dirty="0"/>
                        <a:t>1 568,4</a:t>
                      </a:r>
                      <a:endParaRPr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14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strike="noStrike" cap="none"/>
                        <a:t>2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strike="noStrike" cap="none" dirty="0"/>
                        <a:t>США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strike="noStrike" cap="none" dirty="0"/>
                        <a:t>298,3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strike="noStrike" cap="none"/>
                        <a:t>340,6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strike="noStrike" cap="none"/>
                        <a:t>384,9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strike="noStrike" cap="none" dirty="0"/>
                        <a:t>431,8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strike="noStrike" cap="none"/>
                        <a:t>481,9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14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strike="noStrike" cap="none"/>
                        <a:t>3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strike="noStrike" cap="none" dirty="0"/>
                        <a:t>Великобритания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strike="noStrike" cap="none" dirty="0"/>
                        <a:t>86,8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strike="noStrike" cap="none"/>
                        <a:t>99,4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strike="noStrike" cap="none"/>
                        <a:t>110,3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strike="noStrike" cap="none"/>
                        <a:t>121,4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strike="noStrike" cap="none"/>
                        <a:t>132,3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14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strike="noStrike" cap="none"/>
                        <a:t>4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strike="noStrike" cap="none"/>
                        <a:t>Япония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strike="noStrike" cap="none"/>
                        <a:t>78,6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strike="noStrike" cap="none"/>
                        <a:t>89,6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strike="noStrike" cap="none" dirty="0"/>
                        <a:t>100,3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strike="noStrike" cap="none"/>
                        <a:t>111,3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strike="noStrike" cap="none"/>
                        <a:t>122,5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14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strike="noStrike" cap="none"/>
                        <a:t>5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strike="noStrike" cap="none"/>
                        <a:t>Германия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strike="noStrike" cap="none"/>
                        <a:t>55,2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strike="noStrike" cap="none"/>
                        <a:t>61,8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strike="noStrike" cap="none"/>
                        <a:t>69,0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strike="noStrike" cap="none"/>
                        <a:t>76,5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strike="noStrike" cap="none"/>
                        <a:t>82,6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14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strike="noStrike" cap="none"/>
                        <a:t>6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strike="noStrike" cap="none"/>
                        <a:t>Франция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strike="noStrike" cap="none"/>
                        <a:t>38,3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strike="noStrike" cap="none" dirty="0"/>
                        <a:t>42,6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strike="noStrike" cap="none"/>
                        <a:t>46,1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strike="noStrike" cap="none"/>
                        <a:t>49,7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strike="noStrike" cap="none"/>
                        <a:t>53,2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14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strike="noStrike" cap="none"/>
                        <a:t>7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strike="noStrike" cap="none"/>
                        <a:t>Южная Корея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strike="noStrike" cap="none" dirty="0"/>
                        <a:t>35,0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strike="noStrike" cap="none"/>
                        <a:t>38,9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strike="noStrike" cap="none"/>
                        <a:t>42,8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strike="noStrike" cap="none"/>
                        <a:t>46,6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strike="noStrike" cap="none"/>
                        <a:t>50,6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14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strike="noStrike" cap="none"/>
                        <a:t>8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strike="noStrike" cap="none"/>
                        <a:t>Канада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strike="noStrike" cap="none"/>
                        <a:t>23,0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strike="noStrike" cap="none"/>
                        <a:t>26,8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strike="noStrike" cap="none"/>
                        <a:t>30,8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strike="noStrike" cap="none"/>
                        <a:t>35,0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strike="noStrike" cap="none"/>
                        <a:t>40,0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14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strike="noStrike" cap="none"/>
                        <a:t>9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strike="noStrike" cap="none"/>
                        <a:t>Бразилия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strike="noStrike" cap="none"/>
                        <a:t>16,9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strike="noStrike" cap="none" dirty="0"/>
                        <a:t>19,5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strike="noStrike" cap="none"/>
                        <a:t>22,1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strike="noStrike" cap="none"/>
                        <a:t>24,7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strike="noStrike" cap="none" dirty="0"/>
                        <a:t>27,1</a:t>
                      </a:r>
                      <a:endParaRPr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14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strike="noStrike" cap="none"/>
                        <a:t>10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strike="noStrike" cap="none"/>
                        <a:t>Австралия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strike="noStrike" cap="none"/>
                        <a:t>17,4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strike="noStrike" cap="none"/>
                        <a:t>19,0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strike="noStrike" cap="none"/>
                        <a:t>20,7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strike="noStrike" cap="none"/>
                        <a:t>22,3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strike="noStrike" cap="none"/>
                        <a:t>23,4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514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strike="noStrike" cap="none"/>
                        <a:t>11</a:t>
                      </a:r>
                      <a:endParaRPr/>
                    </a:p>
                  </a:txBody>
                  <a:tcPr marL="91450" marR="91450" marT="45725" marB="45725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strike="noStrike" cap="none"/>
                        <a:t>Россия</a:t>
                      </a:r>
                      <a:endParaRPr/>
                    </a:p>
                  </a:txBody>
                  <a:tcPr marL="91450" marR="91450" marT="45725" marB="45725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strike="noStrike" cap="none"/>
                        <a:t>15,4</a:t>
                      </a:r>
                      <a:endParaRPr/>
                    </a:p>
                  </a:txBody>
                  <a:tcPr marL="91450" marR="91450" marT="45725" marB="45725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strike="noStrike" cap="none"/>
                        <a:t>18,9</a:t>
                      </a:r>
                      <a:endParaRPr/>
                    </a:p>
                  </a:txBody>
                  <a:tcPr marL="91450" marR="91450" marT="45725" marB="45725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strike="noStrike" cap="none"/>
                        <a:t>22,5</a:t>
                      </a:r>
                      <a:endParaRPr/>
                    </a:p>
                  </a:txBody>
                  <a:tcPr marL="91450" marR="91450" marT="45725" marB="45725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strike="noStrike" cap="none"/>
                        <a:t>26,4</a:t>
                      </a:r>
                      <a:endParaRPr/>
                    </a:p>
                  </a:txBody>
                  <a:tcPr marL="91450" marR="91450" marT="45725" marB="45725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strike="noStrike" cap="none" dirty="0"/>
                        <a:t>30,4</a:t>
                      </a:r>
                      <a:endParaRPr dirty="0"/>
                    </a:p>
                  </a:txBody>
                  <a:tcPr marL="91450" marR="91450" marT="45725" marB="45725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670678" y="1718887"/>
            <a:ext cx="8564644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</a:pPr>
            <a:r>
              <a:rPr lang="ru-RU" b="1" dirty="0">
                <a:solidFill>
                  <a:schemeClr val="dk1"/>
                </a:solidFill>
              </a:rPr>
              <a:t>Рынок </a:t>
            </a:r>
            <a:r>
              <a:rPr lang="ru-RU" b="1" dirty="0" err="1">
                <a:solidFill>
                  <a:schemeClr val="dk1"/>
                </a:solidFill>
              </a:rPr>
              <a:t>интернет-торговли</a:t>
            </a:r>
            <a:r>
              <a:rPr lang="ru-RU" b="1" dirty="0">
                <a:solidFill>
                  <a:schemeClr val="dk1"/>
                </a:solidFill>
              </a:rPr>
              <a:t> динамично развивается и непрерывно растёт</a:t>
            </a:r>
            <a:r>
              <a:rPr lang="ru-RU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lang="ru-RU" dirty="0"/>
          </a:p>
        </p:txBody>
      </p:sp>
      <p:sp>
        <p:nvSpPr>
          <p:cNvPr id="10" name="Shape 111"/>
          <p:cNvSpPr/>
          <p:nvPr/>
        </p:nvSpPr>
        <p:spPr>
          <a:xfrm>
            <a:off x="670678" y="6008606"/>
            <a:ext cx="121920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ru-RU" sz="9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Источник: </a:t>
            </a:r>
            <a:r>
              <a:rPr lang="ru-RU" sz="900" u="sng" dirty="0">
                <a:solidFill>
                  <a:schemeClr val="hlink"/>
                </a:solidFill>
                <a:hlinkClick r:id="rId2"/>
              </a:rPr>
              <a:t>emarketer.com</a:t>
            </a:r>
            <a:endParaRPr sz="9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39352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7264" y="1894091"/>
            <a:ext cx="4672076" cy="4672076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904337"/>
            <a:ext cx="9810974" cy="1145989"/>
          </a:xfrm>
        </p:spPr>
        <p:txBody>
          <a:bodyPr/>
          <a:lstStyle/>
          <a:p>
            <a:pPr algn="ctr"/>
            <a:r>
              <a:rPr lang="ru-RU" sz="2800" dirty="0" smtClean="0"/>
              <a:t>Экспортная электронная торговля – </a:t>
            </a:r>
            <a:br>
              <a:rPr lang="ru-RU" sz="2800" dirty="0" smtClean="0"/>
            </a:br>
            <a:r>
              <a:rPr lang="ru-RU" sz="2800" dirty="0" smtClean="0"/>
              <a:t>выход на многомиллионные рынки</a:t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913327" y="2807524"/>
            <a:ext cx="1977018" cy="400110"/>
          </a:xfrm>
          <a:prstGeom prst="rect">
            <a:avLst/>
          </a:prstGeom>
          <a:solidFill>
            <a:schemeClr val="bg1">
              <a:alpha val="61000"/>
            </a:schemeClr>
          </a:solidFill>
          <a:ln w="12700">
            <a:solidFill>
              <a:srgbClr val="009A44">
                <a:alpha val="61176"/>
              </a:srgbClr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spc="50" dirty="0">
                <a:ln w="9525" cmpd="sng">
                  <a:solidFill>
                    <a:srgbClr val="39A014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Amazon.com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802066" y="2719425"/>
            <a:ext cx="1428789" cy="400110"/>
          </a:xfrm>
          <a:prstGeom prst="rect">
            <a:avLst/>
          </a:prstGeom>
          <a:solidFill>
            <a:schemeClr val="bg1">
              <a:alpha val="61000"/>
            </a:schemeClr>
          </a:solidFill>
          <a:ln w="12700">
            <a:solidFill>
              <a:srgbClr val="009A44">
                <a:alpha val="61176"/>
              </a:srgbClr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spc="50" dirty="0">
                <a:ln w="9525" cmpd="sng">
                  <a:solidFill>
                    <a:srgbClr val="39A014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eBay.com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917328" y="1954804"/>
            <a:ext cx="1857753" cy="400110"/>
          </a:xfrm>
          <a:prstGeom prst="rect">
            <a:avLst/>
          </a:prstGeom>
          <a:solidFill>
            <a:schemeClr val="bg1">
              <a:alpha val="61000"/>
            </a:schemeClr>
          </a:solidFill>
          <a:ln w="12700">
            <a:solidFill>
              <a:srgbClr val="009A44">
                <a:alpha val="61176"/>
              </a:srgbClr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cap="none" spc="50" dirty="0" smtClean="0">
                <a:ln w="9525" cmpd="sng">
                  <a:solidFill>
                    <a:srgbClr val="39A014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Alibaba.com</a:t>
            </a:r>
            <a:endParaRPr lang="ru-RU" sz="2400" b="1" cap="none" spc="50" dirty="0">
              <a:ln w="9525" cmpd="sng">
                <a:solidFill>
                  <a:srgbClr val="39A014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738437" y="3757475"/>
            <a:ext cx="2443733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Europages.com</a:t>
            </a:r>
            <a:endParaRPr lang="ru-RU" sz="20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953974" y="2983649"/>
            <a:ext cx="178446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Flipkart.com</a:t>
            </a:r>
            <a:endParaRPr lang="ru-RU" sz="20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810627" y="4030074"/>
            <a:ext cx="189186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Gmarket.com</a:t>
            </a:r>
            <a:endParaRPr lang="ru-RU" sz="20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889234" y="2306778"/>
            <a:ext cx="1953227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Tradekey.com</a:t>
            </a:r>
            <a:endParaRPr lang="ru-RU" sz="20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666251" y="4463086"/>
            <a:ext cx="168828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Zoodel.com</a:t>
            </a:r>
            <a:endParaRPr lang="ru-RU" sz="20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706350" y="4844824"/>
            <a:ext cx="1508747" cy="400110"/>
          </a:xfrm>
          <a:prstGeom prst="rect">
            <a:avLst/>
          </a:prstGeom>
          <a:solidFill>
            <a:schemeClr val="bg1">
              <a:alpha val="61000"/>
            </a:schemeClr>
          </a:solidFill>
          <a:ln w="12700">
            <a:solidFill>
              <a:srgbClr val="009A44">
                <a:alpha val="61176"/>
              </a:srgbClr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spc="50" dirty="0">
                <a:ln w="9525" cmpd="sng">
                  <a:solidFill>
                    <a:srgbClr val="39A014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Tmall.com</a:t>
            </a:r>
            <a:endParaRPr lang="ru-RU" sz="2000" b="1" spc="50" dirty="0">
              <a:ln w="9525" cmpd="sng">
                <a:solidFill>
                  <a:srgbClr val="39A014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157618" y="4663141"/>
            <a:ext cx="1477118" cy="400110"/>
          </a:xfrm>
          <a:prstGeom prst="rect">
            <a:avLst/>
          </a:prstGeom>
          <a:solidFill>
            <a:schemeClr val="bg1">
              <a:alpha val="61000"/>
            </a:schemeClr>
          </a:solidFill>
          <a:ln w="12700">
            <a:solidFill>
              <a:srgbClr val="009A44">
                <a:alpha val="61176"/>
              </a:srgbClr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spc="50" dirty="0">
                <a:ln w="9525" cmpd="sng">
                  <a:solidFill>
                    <a:srgbClr val="39A014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1688.com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4815742" y="4101347"/>
            <a:ext cx="119776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Ozon.ru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5623644" y="4363758"/>
            <a:ext cx="2402316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eMag.ro</a:t>
            </a:r>
            <a:endParaRPr lang="en-US" sz="24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355054" y="5752578"/>
            <a:ext cx="1457256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Vip.com</a:t>
            </a:r>
            <a:endParaRPr lang="en-US" sz="24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399750" y="5072791"/>
            <a:ext cx="2402316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Wildberries.ru</a:t>
            </a:r>
            <a:endParaRPr lang="en-US" sz="24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472862" y="2360226"/>
            <a:ext cx="2402316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Rakuten.co.jp</a:t>
            </a:r>
            <a:endParaRPr lang="en-US" sz="24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380433" y="5397895"/>
            <a:ext cx="2402316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Lazada.com</a:t>
            </a:r>
            <a:endParaRPr lang="en-US" sz="24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821542" y="3296052"/>
            <a:ext cx="2480166" cy="400110"/>
          </a:xfrm>
          <a:prstGeom prst="rect">
            <a:avLst/>
          </a:prstGeom>
          <a:solidFill>
            <a:schemeClr val="bg1">
              <a:alpha val="61000"/>
            </a:schemeClr>
          </a:solidFill>
          <a:ln w="12700">
            <a:solidFill>
              <a:srgbClr val="009A44">
                <a:alpha val="61176"/>
              </a:srgbClr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spc="50" dirty="0">
                <a:ln w="9525" cmpd="sng">
                  <a:solidFill>
                    <a:srgbClr val="39A014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Mercadolibre.com</a:t>
            </a:r>
            <a:endParaRPr lang="ru-RU" sz="2000" b="1" spc="50" dirty="0">
              <a:ln w="9525" cmpd="sng">
                <a:solidFill>
                  <a:srgbClr val="39A014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6105021" y="3275434"/>
            <a:ext cx="1732684" cy="400110"/>
          </a:xfrm>
          <a:prstGeom prst="rect">
            <a:avLst/>
          </a:prstGeom>
          <a:solidFill>
            <a:schemeClr val="bg1">
              <a:alpha val="61000"/>
            </a:schemeClr>
          </a:solidFill>
          <a:ln w="12700">
            <a:solidFill>
              <a:srgbClr val="009A44">
                <a:alpha val="61176"/>
              </a:srgbClr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spc="50" dirty="0">
                <a:ln w="9525" cmpd="sng">
                  <a:solidFill>
                    <a:srgbClr val="39A014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Etsy.com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3367158" y="3700981"/>
            <a:ext cx="2258484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Farfetch.com</a:t>
            </a:r>
            <a:endParaRPr lang="en-US" sz="24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5855" y="6409932"/>
            <a:ext cx="9376348" cy="462578"/>
          </a:xfrm>
          <a:prstGeom prst="rect">
            <a:avLst/>
          </a:prstGeom>
          <a:noFill/>
        </p:spPr>
        <p:txBody>
          <a:bodyPr wrap="square" lIns="54610" tIns="54610" rIns="54610" bIns="54610" rtlCol="0">
            <a:noAutofit/>
          </a:bodyPr>
          <a:lstStyle/>
          <a:p>
            <a:pPr>
              <a:spcAft>
                <a:spcPts val="600"/>
              </a:spcAft>
            </a:pPr>
            <a:r>
              <a:rPr lang="ru-RU" b="1" dirty="0" smtClean="0">
                <a:solidFill>
                  <a:schemeClr val="tx2"/>
                </a:solidFill>
              </a:rPr>
              <a:t>Средняя посещаемость электронных площадок в месяц </a:t>
            </a:r>
            <a:r>
              <a:rPr lang="ru-RU" b="1" dirty="0" smtClean="0">
                <a:solidFill>
                  <a:srgbClr val="FF0000"/>
                </a:solidFill>
              </a:rPr>
              <a:t>4 млрд. пользователей</a:t>
            </a:r>
            <a:endParaRPr lang="ru-RU" sz="2000" b="1" dirty="0" smtClean="0">
              <a:solidFill>
                <a:srgbClr val="FF0000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201060" y="6062885"/>
            <a:ext cx="449589" cy="179606"/>
          </a:xfrm>
          <a:prstGeom prst="rect">
            <a:avLst/>
          </a:prstGeom>
          <a:solidFill>
            <a:schemeClr val="bg1">
              <a:alpha val="61000"/>
            </a:schemeClr>
          </a:solidFill>
          <a:ln w="12700">
            <a:solidFill>
              <a:srgbClr val="009A44">
                <a:alpha val="61176"/>
              </a:srgbClr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n-US" sz="2000" b="1" spc="50" dirty="0">
              <a:ln w="9525" cmpd="sng">
                <a:solidFill>
                  <a:srgbClr val="39A014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0736" y="5930952"/>
            <a:ext cx="2286000" cy="289198"/>
          </a:xfrm>
          <a:prstGeom prst="rect">
            <a:avLst/>
          </a:prstGeom>
          <a:noFill/>
        </p:spPr>
        <p:txBody>
          <a:bodyPr wrap="square" lIns="54610" tIns="54610" rIns="54610" bIns="54610" rtlCol="0">
            <a:noAutofit/>
          </a:bodyPr>
          <a:lstStyle/>
          <a:p>
            <a:pPr>
              <a:spcAft>
                <a:spcPts val="600"/>
              </a:spcAft>
            </a:pPr>
            <a:r>
              <a:rPr lang="ru-RU" sz="700" dirty="0" smtClean="0">
                <a:solidFill>
                  <a:schemeClr val="tx2"/>
                </a:solidFill>
              </a:rPr>
              <a:t>Электронный площадки, на которых предполагается обеспечить продвижение российского экспорта в первую очередь</a:t>
            </a:r>
          </a:p>
        </p:txBody>
      </p:sp>
    </p:spTree>
    <p:extLst>
      <p:ext uri="{BB962C8B-B14F-4D97-AF65-F5344CB8AC3E}">
        <p14:creationId xmlns:p14="http://schemas.microsoft.com/office/powerpoint/2010/main" val="934262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2722319" y="973040"/>
            <a:ext cx="6653212" cy="684311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ru-RU" sz="2400" cap="all" dirty="0">
                <a:solidFill>
                  <a:srgbClr val="283E6E"/>
                </a:solidFill>
                <a:latin typeface="Circe"/>
                <a:cs typeface="Circe"/>
              </a:rPr>
              <a:t>Каким образом экспортировать </a:t>
            </a:r>
            <a:r>
              <a:rPr lang="ru-RU" sz="2400" cap="all" dirty="0" err="1">
                <a:solidFill>
                  <a:srgbClr val="283E6E"/>
                </a:solidFill>
                <a:latin typeface="Circe"/>
                <a:cs typeface="Circe"/>
              </a:rPr>
              <a:t>оНЛАЙн</a:t>
            </a:r>
            <a:r>
              <a:rPr lang="ru-RU" sz="2400" cap="all" dirty="0">
                <a:solidFill>
                  <a:srgbClr val="283E6E"/>
                </a:solidFill>
                <a:latin typeface="Circe"/>
                <a:cs typeface="Circe"/>
              </a:rPr>
              <a:t>?</a:t>
            </a:r>
          </a:p>
          <a:p>
            <a:pPr algn="l">
              <a:lnSpc>
                <a:spcPct val="120000"/>
              </a:lnSpc>
            </a:pPr>
            <a:endParaRPr lang="ru-RU" sz="1300" dirty="0">
              <a:solidFill>
                <a:srgbClr val="205595"/>
              </a:solidFill>
              <a:latin typeface="Circe Extra Bold"/>
              <a:cs typeface="Circe Extra Bold"/>
            </a:endParaRPr>
          </a:p>
        </p:txBody>
      </p:sp>
      <p:sp>
        <p:nvSpPr>
          <p:cNvPr id="21" name="Subtitle 2"/>
          <p:cNvSpPr txBox="1">
            <a:spLocks/>
          </p:cNvSpPr>
          <p:nvPr/>
        </p:nvSpPr>
        <p:spPr>
          <a:xfrm>
            <a:off x="2789398" y="2182072"/>
            <a:ext cx="6005073" cy="30185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600" dirty="0">
              <a:solidFill>
                <a:srgbClr val="283E6E"/>
              </a:solidFill>
              <a:latin typeface="Circe"/>
              <a:cs typeface="Circe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09739" y="1671549"/>
            <a:ext cx="6210300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КАНАЛЫ</a:t>
            </a:r>
          </a:p>
          <a:p>
            <a:pPr algn="ctr"/>
            <a:r>
              <a:rPr lang="ru-RU" sz="54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ОНЛАЙН-ТОРГОВЛИ</a:t>
            </a:r>
            <a:endParaRPr lang="ru-RU" sz="5400" b="1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7" name="Стрелка вниз 6"/>
          <p:cNvSpPr/>
          <p:nvPr/>
        </p:nvSpPr>
        <p:spPr>
          <a:xfrm rot="1718544">
            <a:off x="2410004" y="3530498"/>
            <a:ext cx="476250" cy="629646"/>
          </a:xfrm>
          <a:prstGeom prst="down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5" name="Стрелка вниз 14"/>
          <p:cNvSpPr/>
          <p:nvPr/>
        </p:nvSpPr>
        <p:spPr>
          <a:xfrm rot="19914980">
            <a:off x="6854710" y="3631043"/>
            <a:ext cx="476250" cy="613514"/>
          </a:xfrm>
          <a:prstGeom prst="down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088939" y="4184987"/>
            <a:ext cx="329305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ИНТЕРНЕТ-</a:t>
            </a:r>
          </a:p>
          <a:p>
            <a:r>
              <a:rPr lang="ru-RU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МАГАЗИН </a:t>
            </a:r>
            <a:r>
              <a:rPr lang="ru-RU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(в том числе</a:t>
            </a:r>
            <a:r>
              <a:rPr lang="en-US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                </a:t>
            </a:r>
            <a:r>
              <a:rPr lang="ru-RU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592358" y="4249934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МАРКЕТПЛЕЙС</a:t>
            </a:r>
            <a:r>
              <a:rPr lang="en-US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 </a:t>
            </a:r>
          </a:p>
          <a:p>
            <a:pPr algn="ctr"/>
            <a:endParaRPr lang="en-US" sz="3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133" y="5351065"/>
            <a:ext cx="676275" cy="67627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3812" y="5424885"/>
            <a:ext cx="528637" cy="528637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2944" y="4736645"/>
            <a:ext cx="1077982" cy="72390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1511" y="5407024"/>
            <a:ext cx="1206826" cy="482731"/>
          </a:xfrm>
          <a:prstGeom prst="rect">
            <a:avLst/>
          </a:prstGeom>
        </p:spPr>
      </p:pic>
      <p:sp>
        <p:nvSpPr>
          <p:cNvPr id="2" name="Двойная стрелка влево/вправо 1"/>
          <p:cNvSpPr/>
          <p:nvPr/>
        </p:nvSpPr>
        <p:spPr>
          <a:xfrm>
            <a:off x="3999406" y="4486607"/>
            <a:ext cx="1027522" cy="518474"/>
          </a:xfrm>
          <a:prstGeom prst="left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428" y="4736646"/>
            <a:ext cx="1438070" cy="65895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69581" y="5327985"/>
            <a:ext cx="1079086" cy="690473"/>
          </a:xfrm>
          <a:prstGeom prst="rect">
            <a:avLst/>
          </a:prstGeom>
        </p:spPr>
      </p:pic>
      <p:pic>
        <p:nvPicPr>
          <p:cNvPr id="1028" name="Picture 4" descr="https://banner2.kisspng.com/20180504/hhe/kisspng-wechat-logo-sina-weibo-qq-space-wechat-5aec867bc44ec8.3298957415254503638041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4540" y="5421609"/>
            <a:ext cx="580572" cy="573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5611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722319" y="973040"/>
            <a:ext cx="6653212" cy="68431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ru-RU" sz="2400" b="1" cap="all" dirty="0">
                <a:solidFill>
                  <a:srgbClr val="283E6E"/>
                </a:solidFill>
                <a:latin typeface="Circe"/>
                <a:cs typeface="Circe"/>
              </a:rPr>
              <a:t>ЧТО экспортировать </a:t>
            </a:r>
            <a:r>
              <a:rPr lang="ru-RU" sz="2400" b="1" cap="all" dirty="0" err="1">
                <a:solidFill>
                  <a:srgbClr val="283E6E"/>
                </a:solidFill>
                <a:latin typeface="Circe"/>
                <a:cs typeface="Circe"/>
              </a:rPr>
              <a:t>оНЛАЙн</a:t>
            </a:r>
            <a:r>
              <a:rPr lang="ru-RU" sz="2400" b="1" cap="all" dirty="0">
                <a:solidFill>
                  <a:srgbClr val="283E6E"/>
                </a:solidFill>
                <a:latin typeface="Circe"/>
                <a:cs typeface="Circe"/>
              </a:rPr>
              <a:t>?</a:t>
            </a:r>
          </a:p>
          <a:p>
            <a:pPr algn="l">
              <a:lnSpc>
                <a:spcPct val="120000"/>
              </a:lnSpc>
            </a:pPr>
            <a:endParaRPr lang="ru-RU" sz="1300" dirty="0">
              <a:solidFill>
                <a:srgbClr val="205595"/>
              </a:solidFill>
              <a:latin typeface="Circe Extra Bold"/>
              <a:cs typeface="Circe Extra Bold"/>
            </a:endParaRPr>
          </a:p>
        </p:txBody>
      </p:sp>
      <p:pic>
        <p:nvPicPr>
          <p:cNvPr id="3" name="Shape 9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105401" y="2530465"/>
            <a:ext cx="4270131" cy="299085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533400" y="2492365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chemeClr val="tx2"/>
                </a:solidFill>
              </a:rPr>
              <a:t>Экспортировать онлайн можно все, что не запрещено законом!</a:t>
            </a:r>
          </a:p>
          <a:p>
            <a:endParaRPr lang="ru-RU" dirty="0">
              <a:solidFill>
                <a:schemeClr val="tx2"/>
              </a:solidFill>
            </a:endParaRPr>
          </a:p>
          <a:p>
            <a:r>
              <a:rPr lang="ru-RU" dirty="0">
                <a:solidFill>
                  <a:schemeClr val="tx2"/>
                </a:solidFill>
              </a:rPr>
              <a:t>Есть множество успешных российских предприятий занимающихся экспортом в различных областях, начиная от инновационных технологий, заканчивая сувенирной продукцией.</a:t>
            </a:r>
          </a:p>
          <a:p>
            <a:endParaRPr lang="ru-RU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776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1127760" y="1750808"/>
            <a:ext cx="8656320" cy="510719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ru-RU" sz="1000" dirty="0" err="1" smtClean="0">
              <a:solidFill>
                <a:schemeClr val="bg1"/>
              </a:solidFill>
            </a:endParaRPr>
          </a:p>
        </p:txBody>
      </p:sp>
      <p:sp>
        <p:nvSpPr>
          <p:cNvPr id="103" name="Прямоугольник 102"/>
          <p:cNvSpPr/>
          <p:nvPr/>
        </p:nvSpPr>
        <p:spPr>
          <a:xfrm>
            <a:off x="480059" y="2478041"/>
            <a:ext cx="1469742" cy="176285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r>
              <a:rPr lang="ru-RU" sz="700" b="1" dirty="0" smtClean="0">
                <a:solidFill>
                  <a:schemeClr val="bg1"/>
                </a:solidFill>
              </a:rPr>
              <a:t>Аналитические инструменты</a:t>
            </a:r>
          </a:p>
        </p:txBody>
      </p:sp>
      <p:sp>
        <p:nvSpPr>
          <p:cNvPr id="104" name="Прямоугольник 103"/>
          <p:cNvSpPr/>
          <p:nvPr/>
        </p:nvSpPr>
        <p:spPr>
          <a:xfrm>
            <a:off x="480059" y="2623351"/>
            <a:ext cx="1469742" cy="176285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r>
              <a:rPr lang="ru-RU" sz="700" b="1" dirty="0" smtClean="0">
                <a:solidFill>
                  <a:schemeClr val="bg1"/>
                </a:solidFill>
              </a:rPr>
              <a:t>Аналитическое исследование</a:t>
            </a:r>
          </a:p>
        </p:txBody>
      </p:sp>
      <p:sp>
        <p:nvSpPr>
          <p:cNvPr id="58" name="Прямоугольник 57"/>
          <p:cNvSpPr/>
          <p:nvPr/>
        </p:nvSpPr>
        <p:spPr>
          <a:xfrm>
            <a:off x="1863300" y="3276600"/>
            <a:ext cx="2400300" cy="2339019"/>
          </a:xfrm>
          <a:prstGeom prst="rect">
            <a:avLst/>
          </a:prstGeom>
          <a:solidFill>
            <a:schemeClr val="accent4">
              <a:lumMod val="20000"/>
              <a:lumOff val="80000"/>
              <a:alpha val="50000"/>
            </a:schemeClr>
          </a:solidFill>
          <a:ln w="12700">
            <a:solidFill>
              <a:srgbClr val="9F4EA8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ru-RU" sz="1400" b="1" dirty="0" smtClean="0">
              <a:solidFill>
                <a:schemeClr val="bg1"/>
              </a:solidFill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4350106" y="3276600"/>
            <a:ext cx="2400300" cy="2339019"/>
          </a:xfrm>
          <a:prstGeom prst="rect">
            <a:avLst/>
          </a:prstGeom>
          <a:solidFill>
            <a:schemeClr val="accent3">
              <a:lumMod val="20000"/>
              <a:lumOff val="80000"/>
              <a:alpha val="50000"/>
            </a:schemeClr>
          </a:solidFill>
          <a:ln w="12700">
            <a:solidFill>
              <a:srgbClr val="0097E2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ru-RU" sz="1400" b="1" dirty="0" smtClean="0">
              <a:solidFill>
                <a:schemeClr val="bg1"/>
              </a:solidFill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6836912" y="3276600"/>
            <a:ext cx="2400300" cy="2339019"/>
          </a:xfrm>
          <a:prstGeom prst="rect">
            <a:avLst/>
          </a:prstGeom>
          <a:solidFill>
            <a:srgbClr val="EDCBBD">
              <a:alpha val="49804"/>
            </a:srgbClr>
          </a:solidFill>
          <a:ln w="12700">
            <a:solidFill>
              <a:srgbClr val="974C07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ru-RU" sz="1400" b="1" dirty="0" smtClean="0">
              <a:solidFill>
                <a:schemeClr val="bg1"/>
              </a:solidFill>
            </a:endParaRPr>
          </a:p>
        </p:txBody>
      </p:sp>
      <p:sp>
        <p:nvSpPr>
          <p:cNvPr id="44" name="Заголовок 1"/>
          <p:cNvSpPr txBox="1">
            <a:spLocks/>
          </p:cNvSpPr>
          <p:nvPr/>
        </p:nvSpPr>
        <p:spPr>
          <a:xfrm>
            <a:off x="382874" y="1026710"/>
            <a:ext cx="9220200" cy="724098"/>
          </a:xfrm>
          <a:prstGeom prst="rect">
            <a:avLst/>
          </a:prstGeom>
        </p:spPr>
        <p:txBody>
          <a:bodyPr lIns="0"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ru-RU" dirty="0" smtClean="0"/>
              <a:t>ФОРМАТЫ ПРОДВИЖЕНИЯ</a:t>
            </a:r>
            <a:br>
              <a:rPr lang="ru-RU" dirty="0" smtClean="0"/>
            </a:br>
            <a:r>
              <a:rPr lang="ru-RU" sz="1800" dirty="0" smtClean="0"/>
              <a:t>размещения российской продукции на мировых </a:t>
            </a:r>
            <a:r>
              <a:rPr lang="ru-RU" sz="1800" dirty="0" err="1" smtClean="0"/>
              <a:t>маркетплейсах</a:t>
            </a:r>
            <a:endParaRPr lang="ru-RU" sz="1800" dirty="0"/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3319241" y="1841938"/>
            <a:ext cx="4462033" cy="162000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r>
              <a:rPr lang="ru-RU" sz="1100" b="1" dirty="0" smtClean="0">
                <a:solidFill>
                  <a:schemeClr val="bg1"/>
                </a:solidFill>
              </a:rPr>
              <a:t>Экспортер</a:t>
            </a:r>
          </a:p>
        </p:txBody>
      </p:sp>
      <p:sp>
        <p:nvSpPr>
          <p:cNvPr id="51" name="Прямоугольник 50"/>
          <p:cNvSpPr/>
          <p:nvPr/>
        </p:nvSpPr>
        <p:spPr>
          <a:xfrm>
            <a:off x="1863300" y="2478103"/>
            <a:ext cx="7373912" cy="322292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r>
              <a:rPr lang="ru-RU" sz="1200" b="1" dirty="0" smtClean="0">
                <a:solidFill>
                  <a:schemeClr val="tx2"/>
                </a:solidFill>
              </a:rPr>
              <a:t>Услуга РЭЦ:</a:t>
            </a:r>
            <a:r>
              <a:rPr lang="ru-RU" sz="1200" b="1" dirty="0" smtClean="0">
                <a:solidFill>
                  <a:schemeClr val="bg1"/>
                </a:solidFill>
              </a:rPr>
              <a:t> Консультация </a:t>
            </a:r>
            <a:r>
              <a:rPr lang="ru-RU" sz="1200" b="1" dirty="0">
                <a:solidFill>
                  <a:schemeClr val="bg1"/>
                </a:solidFill>
              </a:rPr>
              <a:t>по выходу на международные </a:t>
            </a:r>
            <a:r>
              <a:rPr lang="ru-RU" sz="1200" b="1" dirty="0" err="1">
                <a:solidFill>
                  <a:schemeClr val="bg1"/>
                </a:solidFill>
              </a:rPr>
              <a:t>маркетплейсы</a:t>
            </a:r>
            <a:r>
              <a:rPr lang="ru-RU" sz="1200" b="1" dirty="0">
                <a:solidFill>
                  <a:schemeClr val="bg1"/>
                </a:solidFill>
              </a:rPr>
              <a:t> </a:t>
            </a:r>
            <a:endParaRPr lang="ru-RU" sz="1200" b="1" dirty="0" smtClean="0">
              <a:solidFill>
                <a:schemeClr val="bg1"/>
              </a:solidFill>
            </a:endParaRPr>
          </a:p>
        </p:txBody>
      </p:sp>
      <p:sp>
        <p:nvSpPr>
          <p:cNvPr id="61" name="Скругленный прямоугольник 60"/>
          <p:cNvSpPr/>
          <p:nvPr/>
        </p:nvSpPr>
        <p:spPr>
          <a:xfrm>
            <a:off x="1955261" y="3637627"/>
            <a:ext cx="2220499" cy="161146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r>
              <a:rPr lang="ru-RU" sz="1000" b="1" dirty="0" smtClean="0">
                <a:solidFill>
                  <a:schemeClr val="bg1"/>
                </a:solidFill>
              </a:rPr>
              <a:t>Экспортер</a:t>
            </a:r>
          </a:p>
        </p:txBody>
      </p:sp>
      <p:sp>
        <p:nvSpPr>
          <p:cNvPr id="62" name="Скругленный прямоугольник 61"/>
          <p:cNvSpPr/>
          <p:nvPr/>
        </p:nvSpPr>
        <p:spPr>
          <a:xfrm>
            <a:off x="4440006" y="3637627"/>
            <a:ext cx="2220499" cy="161146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r>
              <a:rPr lang="ru-RU" sz="1000" b="1" dirty="0" smtClean="0">
                <a:solidFill>
                  <a:schemeClr val="bg1"/>
                </a:solidFill>
              </a:rPr>
              <a:t>Экспортер</a:t>
            </a:r>
          </a:p>
        </p:txBody>
      </p:sp>
      <p:sp>
        <p:nvSpPr>
          <p:cNvPr id="64" name="Скругленный прямоугольник 63"/>
          <p:cNvSpPr/>
          <p:nvPr/>
        </p:nvSpPr>
        <p:spPr>
          <a:xfrm>
            <a:off x="1953200" y="4166333"/>
            <a:ext cx="2220499" cy="161146"/>
          </a:xfrm>
          <a:prstGeom prst="round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r>
              <a:rPr lang="ru-RU" sz="1000" b="1" dirty="0" smtClean="0">
                <a:solidFill>
                  <a:schemeClr val="bg1"/>
                </a:solidFill>
              </a:rPr>
              <a:t>РЭЦ</a:t>
            </a:r>
          </a:p>
        </p:txBody>
      </p:sp>
      <p:sp>
        <p:nvSpPr>
          <p:cNvPr id="65" name="Скругленный прямоугольник 64"/>
          <p:cNvSpPr/>
          <p:nvPr/>
        </p:nvSpPr>
        <p:spPr>
          <a:xfrm>
            <a:off x="4440005" y="4171428"/>
            <a:ext cx="2220499" cy="161146"/>
          </a:xfrm>
          <a:prstGeom prst="round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r>
              <a:rPr lang="ru-RU" sz="1000" b="1" dirty="0" smtClean="0">
                <a:solidFill>
                  <a:schemeClr val="bg1"/>
                </a:solidFill>
              </a:rPr>
              <a:t>РЭЦ</a:t>
            </a:r>
          </a:p>
        </p:txBody>
      </p:sp>
      <p:sp>
        <p:nvSpPr>
          <p:cNvPr id="66" name="Прямоугольник 65"/>
          <p:cNvSpPr/>
          <p:nvPr/>
        </p:nvSpPr>
        <p:spPr>
          <a:xfrm>
            <a:off x="1953200" y="4331592"/>
            <a:ext cx="2220499" cy="322292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r>
              <a:rPr lang="ru-RU" sz="1000" b="1" dirty="0" smtClean="0">
                <a:solidFill>
                  <a:schemeClr val="tx2"/>
                </a:solidFill>
              </a:rPr>
              <a:t>Услуга РЭЦ:</a:t>
            </a:r>
            <a:r>
              <a:rPr lang="ru-RU" sz="1000" b="1" dirty="0" smtClean="0">
                <a:solidFill>
                  <a:schemeClr val="bg1"/>
                </a:solidFill>
              </a:rPr>
              <a:t> </a:t>
            </a:r>
            <a:br>
              <a:rPr lang="ru-RU" sz="1000" b="1" dirty="0" smtClean="0">
                <a:solidFill>
                  <a:schemeClr val="bg1"/>
                </a:solidFill>
              </a:rPr>
            </a:br>
            <a:r>
              <a:rPr lang="ru-RU" sz="1000" b="1" dirty="0" smtClean="0">
                <a:solidFill>
                  <a:schemeClr val="bg1"/>
                </a:solidFill>
              </a:rPr>
              <a:t>Размещение на </a:t>
            </a:r>
            <a:r>
              <a:rPr lang="ru-RU" sz="1000" b="1" dirty="0" err="1" smtClean="0">
                <a:solidFill>
                  <a:schemeClr val="bg1"/>
                </a:solidFill>
              </a:rPr>
              <a:t>маркетплейсе</a:t>
            </a:r>
            <a:endParaRPr lang="ru-RU" sz="1000" b="1" dirty="0" smtClean="0">
              <a:solidFill>
                <a:schemeClr val="bg1"/>
              </a:solidFill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4440005" y="4331592"/>
            <a:ext cx="2220499" cy="322292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r>
              <a:rPr lang="ru-RU" sz="1000" b="1" dirty="0" smtClean="0">
                <a:solidFill>
                  <a:schemeClr val="tx2"/>
                </a:solidFill>
              </a:rPr>
              <a:t>Услуга РЭЦ:</a:t>
            </a:r>
            <a:r>
              <a:rPr lang="ru-RU" sz="1000" b="1" dirty="0" smtClean="0">
                <a:solidFill>
                  <a:schemeClr val="bg1"/>
                </a:solidFill>
              </a:rPr>
              <a:t> </a:t>
            </a:r>
            <a:br>
              <a:rPr lang="ru-RU" sz="1000" b="1" dirty="0" smtClean="0">
                <a:solidFill>
                  <a:schemeClr val="bg1"/>
                </a:solidFill>
              </a:rPr>
            </a:br>
            <a:r>
              <a:rPr lang="ru-RU" sz="1000" b="1" dirty="0" smtClean="0">
                <a:solidFill>
                  <a:schemeClr val="bg1"/>
                </a:solidFill>
              </a:rPr>
              <a:t>Размещение на </a:t>
            </a:r>
            <a:r>
              <a:rPr lang="ru-RU" sz="1000" b="1" dirty="0" err="1" smtClean="0">
                <a:solidFill>
                  <a:schemeClr val="bg1"/>
                </a:solidFill>
              </a:rPr>
              <a:t>маркетплейсе</a:t>
            </a:r>
            <a:endParaRPr lang="ru-RU" sz="1000" b="1" dirty="0" smtClean="0">
              <a:solidFill>
                <a:schemeClr val="bg1"/>
              </a:solidFill>
            </a:endParaRPr>
          </a:p>
        </p:txBody>
      </p:sp>
      <p:sp>
        <p:nvSpPr>
          <p:cNvPr id="68" name="Стрелка вниз 67"/>
          <p:cNvSpPr/>
          <p:nvPr/>
        </p:nvSpPr>
        <p:spPr>
          <a:xfrm>
            <a:off x="2789539" y="3796542"/>
            <a:ext cx="547820" cy="372022"/>
          </a:xfrm>
          <a:prstGeom prst="downArrow">
            <a:avLst/>
          </a:prstGeom>
          <a:gradFill flip="none" rotWithShape="1">
            <a:gsLst>
              <a:gs pos="0">
                <a:srgbClr val="009A44"/>
              </a:gs>
              <a:gs pos="48000">
                <a:srgbClr val="00A3A1"/>
              </a:gs>
              <a:gs pos="100000">
                <a:srgbClr val="005BBD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>
              <a:spcBef>
                <a:spcPts val="300"/>
              </a:spcBef>
            </a:pPr>
            <a:r>
              <a:rPr lang="ru-RU" sz="900" b="1" dirty="0" smtClean="0">
                <a:solidFill>
                  <a:schemeClr val="bg1"/>
                </a:solidFill>
              </a:rPr>
              <a:t>ЛК</a:t>
            </a:r>
          </a:p>
        </p:txBody>
      </p:sp>
      <p:sp>
        <p:nvSpPr>
          <p:cNvPr id="2" name="Стрелка вниз 1"/>
          <p:cNvSpPr/>
          <p:nvPr/>
        </p:nvSpPr>
        <p:spPr>
          <a:xfrm>
            <a:off x="5240469" y="1997987"/>
            <a:ext cx="619570" cy="364941"/>
          </a:xfrm>
          <a:prstGeom prst="downArrow">
            <a:avLst/>
          </a:prstGeom>
          <a:gradFill flip="none" rotWithShape="1">
            <a:gsLst>
              <a:gs pos="0">
                <a:srgbClr val="009A44"/>
              </a:gs>
              <a:gs pos="48000">
                <a:srgbClr val="00A3A1"/>
              </a:gs>
              <a:gs pos="100000">
                <a:srgbClr val="0058BA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>
              <a:spcBef>
                <a:spcPts val="300"/>
              </a:spcBef>
            </a:pPr>
            <a:r>
              <a:rPr lang="ru-RU" sz="1000" b="1" dirty="0" smtClean="0">
                <a:solidFill>
                  <a:schemeClr val="bg1"/>
                </a:solidFill>
              </a:rPr>
              <a:t>ЛК</a:t>
            </a:r>
          </a:p>
        </p:txBody>
      </p:sp>
      <p:sp>
        <p:nvSpPr>
          <p:cNvPr id="69" name="Стрелка вниз 68"/>
          <p:cNvSpPr/>
          <p:nvPr/>
        </p:nvSpPr>
        <p:spPr>
          <a:xfrm>
            <a:off x="5276344" y="3794311"/>
            <a:ext cx="547820" cy="372022"/>
          </a:xfrm>
          <a:prstGeom prst="downArrow">
            <a:avLst/>
          </a:prstGeom>
          <a:gradFill flip="none" rotWithShape="1">
            <a:gsLst>
              <a:gs pos="0">
                <a:srgbClr val="009A44"/>
              </a:gs>
              <a:gs pos="48000">
                <a:srgbClr val="00A3A1"/>
              </a:gs>
              <a:gs pos="100000">
                <a:srgbClr val="005BBD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>
              <a:spcBef>
                <a:spcPts val="300"/>
              </a:spcBef>
            </a:pPr>
            <a:r>
              <a:rPr lang="ru-RU" sz="900" b="1" dirty="0" smtClean="0">
                <a:solidFill>
                  <a:schemeClr val="bg1"/>
                </a:solidFill>
              </a:rPr>
              <a:t>ЛК</a:t>
            </a:r>
          </a:p>
        </p:txBody>
      </p:sp>
      <p:sp>
        <p:nvSpPr>
          <p:cNvPr id="73" name="Прямоугольник 72"/>
          <p:cNvSpPr/>
          <p:nvPr/>
        </p:nvSpPr>
        <p:spPr>
          <a:xfrm>
            <a:off x="4440004" y="5018036"/>
            <a:ext cx="2220499" cy="323584"/>
          </a:xfrm>
          <a:prstGeom prst="rect">
            <a:avLst/>
          </a:prstGeom>
          <a:solidFill>
            <a:srgbClr val="ACE6E0"/>
          </a:solidFill>
          <a:ln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r>
              <a:rPr lang="ru-RU" sz="800" dirty="0">
                <a:solidFill>
                  <a:schemeClr val="tx2"/>
                </a:solidFill>
              </a:rPr>
              <a:t>Услуги оплачиваются за продвижение вне зависимости от кол-ва экспортеров</a:t>
            </a:r>
          </a:p>
        </p:txBody>
      </p:sp>
      <p:sp>
        <p:nvSpPr>
          <p:cNvPr id="74" name="Прямоугольник 73"/>
          <p:cNvSpPr/>
          <p:nvPr/>
        </p:nvSpPr>
        <p:spPr>
          <a:xfrm>
            <a:off x="1953198" y="5018036"/>
            <a:ext cx="2220499" cy="323584"/>
          </a:xfrm>
          <a:prstGeom prst="rect">
            <a:avLst/>
          </a:prstGeom>
          <a:solidFill>
            <a:srgbClr val="ACE6E0"/>
          </a:solidFill>
          <a:ln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r>
              <a:rPr lang="ru-RU" sz="800" dirty="0" smtClean="0">
                <a:solidFill>
                  <a:schemeClr val="tx2"/>
                </a:solidFill>
              </a:rPr>
              <a:t>Услуги оплачиваются по количеству зарегистрированных экспортеров</a:t>
            </a:r>
            <a:endParaRPr lang="ru-RU" sz="800" dirty="0" smtClean="0">
              <a:solidFill>
                <a:schemeClr val="bg1"/>
              </a:solidFill>
            </a:endParaRPr>
          </a:p>
        </p:txBody>
      </p:sp>
      <p:sp>
        <p:nvSpPr>
          <p:cNvPr id="70" name="Скругленный прямоугольник 69"/>
          <p:cNvSpPr/>
          <p:nvPr/>
        </p:nvSpPr>
        <p:spPr>
          <a:xfrm>
            <a:off x="1953199" y="4882099"/>
            <a:ext cx="2220499" cy="161146"/>
          </a:xfrm>
          <a:prstGeom prst="roundRect">
            <a:avLst/>
          </a:prstGeom>
          <a:gradFill flip="none" rotWithShape="1">
            <a:gsLst>
              <a:gs pos="0">
                <a:srgbClr val="007673"/>
              </a:gs>
              <a:gs pos="48000">
                <a:srgbClr val="00A3A1"/>
              </a:gs>
              <a:gs pos="100000">
                <a:srgbClr val="0DFFF9"/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r>
              <a:rPr lang="ru-RU" sz="1000" b="1" dirty="0" smtClean="0">
                <a:solidFill>
                  <a:schemeClr val="bg1"/>
                </a:solidFill>
              </a:rPr>
              <a:t>Сервисный партнер</a:t>
            </a:r>
          </a:p>
        </p:txBody>
      </p:sp>
      <p:sp>
        <p:nvSpPr>
          <p:cNvPr id="71" name="Скругленный прямоугольник 70"/>
          <p:cNvSpPr/>
          <p:nvPr/>
        </p:nvSpPr>
        <p:spPr>
          <a:xfrm>
            <a:off x="4440005" y="4882099"/>
            <a:ext cx="2220499" cy="161146"/>
          </a:xfrm>
          <a:prstGeom prst="roundRect">
            <a:avLst/>
          </a:prstGeom>
          <a:gradFill flip="none" rotWithShape="1">
            <a:gsLst>
              <a:gs pos="0">
                <a:srgbClr val="007673"/>
              </a:gs>
              <a:gs pos="48000">
                <a:srgbClr val="00A3A1"/>
              </a:gs>
              <a:gs pos="100000">
                <a:srgbClr val="0DFFF9"/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r>
              <a:rPr lang="ru-RU" sz="1000" b="1" dirty="0">
                <a:solidFill>
                  <a:schemeClr val="bg1"/>
                </a:solidFill>
              </a:rPr>
              <a:t>Оператор</a:t>
            </a:r>
          </a:p>
        </p:txBody>
      </p:sp>
      <p:sp>
        <p:nvSpPr>
          <p:cNvPr id="77" name="Прямоугольник 76"/>
          <p:cNvSpPr/>
          <p:nvPr/>
        </p:nvSpPr>
        <p:spPr>
          <a:xfrm>
            <a:off x="1953198" y="6373284"/>
            <a:ext cx="2220499" cy="416136"/>
          </a:xfrm>
          <a:prstGeom prst="rect">
            <a:avLst/>
          </a:prstGeom>
          <a:solidFill>
            <a:srgbClr val="BE79C5"/>
          </a:solidFill>
          <a:ln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000" tIns="54000" rIns="54000" bIns="54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800" dirty="0">
                <a:solidFill>
                  <a:schemeClr val="bg1"/>
                </a:solidFill>
              </a:rPr>
              <a:t>Alibaba.com </a:t>
            </a:r>
            <a:r>
              <a:rPr lang="ru-RU" sz="800" dirty="0">
                <a:solidFill>
                  <a:schemeClr val="bg1"/>
                </a:solidFill>
              </a:rPr>
              <a:t>125</a:t>
            </a:r>
            <a:r>
              <a:rPr lang="en-US" sz="800" dirty="0">
                <a:solidFill>
                  <a:schemeClr val="bg1"/>
                </a:solidFill>
              </a:rPr>
              <a:t>M </a:t>
            </a:r>
            <a:r>
              <a:rPr lang="ru-RU" sz="800" dirty="0">
                <a:solidFill>
                  <a:schemeClr val="bg1"/>
                </a:solidFill>
              </a:rPr>
              <a:t>посещений / мес.</a:t>
            </a:r>
          </a:p>
          <a:p>
            <a:pPr algn="ctr"/>
            <a:r>
              <a:rPr lang="en-US" sz="800" dirty="0">
                <a:solidFill>
                  <a:schemeClr val="bg1"/>
                </a:solidFill>
              </a:rPr>
              <a:t>Amazon.com 2</a:t>
            </a:r>
            <a:r>
              <a:rPr lang="ru-RU" sz="800" dirty="0">
                <a:solidFill>
                  <a:schemeClr val="bg1"/>
                </a:solidFill>
              </a:rPr>
              <a:t>,4</a:t>
            </a:r>
            <a:r>
              <a:rPr lang="en-US" sz="800" dirty="0">
                <a:solidFill>
                  <a:schemeClr val="bg1"/>
                </a:solidFill>
              </a:rPr>
              <a:t>B </a:t>
            </a:r>
            <a:r>
              <a:rPr lang="ru-RU" sz="800" dirty="0">
                <a:solidFill>
                  <a:schemeClr val="bg1"/>
                </a:solidFill>
              </a:rPr>
              <a:t>посещений / мес.</a:t>
            </a:r>
          </a:p>
        </p:txBody>
      </p:sp>
      <p:sp>
        <p:nvSpPr>
          <p:cNvPr id="82" name="Прямоугольник 81"/>
          <p:cNvSpPr/>
          <p:nvPr/>
        </p:nvSpPr>
        <p:spPr>
          <a:xfrm>
            <a:off x="1953196" y="5832318"/>
            <a:ext cx="2220499" cy="324267"/>
          </a:xfrm>
          <a:prstGeom prst="rect">
            <a:avLst/>
          </a:prstGeom>
          <a:solidFill>
            <a:srgbClr val="BE79C5"/>
          </a:solidFill>
          <a:ln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000" tIns="54000" rIns="54000" bIns="54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800" dirty="0">
                <a:solidFill>
                  <a:schemeClr val="bg1"/>
                </a:solidFill>
              </a:rPr>
              <a:t>регистрация аккаунта + маркетинг =</a:t>
            </a:r>
            <a:br>
              <a:rPr lang="ru-RU" sz="800" dirty="0">
                <a:solidFill>
                  <a:schemeClr val="bg1"/>
                </a:solidFill>
              </a:rPr>
            </a:br>
            <a:r>
              <a:rPr lang="ru-RU" sz="800" dirty="0">
                <a:solidFill>
                  <a:schemeClr val="bg1"/>
                </a:solidFill>
              </a:rPr>
              <a:t>от </a:t>
            </a:r>
            <a:r>
              <a:rPr lang="ru-RU" sz="800" b="1" dirty="0">
                <a:solidFill>
                  <a:schemeClr val="bg1"/>
                </a:solidFill>
              </a:rPr>
              <a:t>1399</a:t>
            </a:r>
            <a:r>
              <a:rPr lang="en-US" sz="800" b="1" dirty="0">
                <a:solidFill>
                  <a:schemeClr val="bg1"/>
                </a:solidFill>
              </a:rPr>
              <a:t>$</a:t>
            </a:r>
            <a:r>
              <a:rPr lang="ru-RU" sz="800" b="1" dirty="0">
                <a:solidFill>
                  <a:schemeClr val="bg1"/>
                </a:solidFill>
              </a:rPr>
              <a:t> </a:t>
            </a:r>
            <a:r>
              <a:rPr lang="ru-RU" sz="800" dirty="0">
                <a:solidFill>
                  <a:schemeClr val="bg1"/>
                </a:solidFill>
              </a:rPr>
              <a:t>до </a:t>
            </a:r>
            <a:r>
              <a:rPr lang="ru-RU" sz="800" b="1" dirty="0">
                <a:solidFill>
                  <a:schemeClr val="bg1"/>
                </a:solidFill>
              </a:rPr>
              <a:t>6499</a:t>
            </a:r>
            <a:r>
              <a:rPr lang="en-US" sz="800" b="1" dirty="0">
                <a:solidFill>
                  <a:schemeClr val="bg1"/>
                </a:solidFill>
              </a:rPr>
              <a:t>$</a:t>
            </a:r>
            <a:r>
              <a:rPr lang="ru-RU" sz="800" dirty="0">
                <a:solidFill>
                  <a:schemeClr val="bg1"/>
                </a:solidFill>
              </a:rPr>
              <a:t> на 1 экспортера</a:t>
            </a:r>
          </a:p>
        </p:txBody>
      </p:sp>
      <p:sp>
        <p:nvSpPr>
          <p:cNvPr id="83" name="Прямоугольник 82"/>
          <p:cNvSpPr/>
          <p:nvPr/>
        </p:nvSpPr>
        <p:spPr>
          <a:xfrm>
            <a:off x="1949801" y="5625033"/>
            <a:ext cx="1653541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b="1" dirty="0" smtClean="0">
                <a:solidFill>
                  <a:srgbClr val="00338D"/>
                </a:solidFill>
              </a:rPr>
              <a:t>Стоимость входа:</a:t>
            </a:r>
            <a:endParaRPr lang="ru-RU" sz="900" b="1" dirty="0">
              <a:solidFill>
                <a:srgbClr val="00338D"/>
              </a:solidFill>
            </a:endParaRPr>
          </a:p>
        </p:txBody>
      </p:sp>
      <p:sp>
        <p:nvSpPr>
          <p:cNvPr id="84" name="Прямоугольник 83"/>
          <p:cNvSpPr/>
          <p:nvPr/>
        </p:nvSpPr>
        <p:spPr>
          <a:xfrm>
            <a:off x="1949801" y="6152563"/>
            <a:ext cx="1653541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b="1" dirty="0" smtClean="0">
                <a:solidFill>
                  <a:srgbClr val="00338D"/>
                </a:solidFill>
              </a:rPr>
              <a:t>Охват аудитории:</a:t>
            </a:r>
            <a:endParaRPr lang="ru-RU" sz="900" b="1" dirty="0">
              <a:solidFill>
                <a:srgbClr val="00338D"/>
              </a:solidFill>
            </a:endParaRPr>
          </a:p>
        </p:txBody>
      </p:sp>
      <p:sp>
        <p:nvSpPr>
          <p:cNvPr id="85" name="Прямоугольник 84"/>
          <p:cNvSpPr/>
          <p:nvPr/>
        </p:nvSpPr>
        <p:spPr>
          <a:xfrm>
            <a:off x="4438308" y="6373284"/>
            <a:ext cx="2220499" cy="416136"/>
          </a:xfrm>
          <a:prstGeom prst="rect">
            <a:avLst/>
          </a:prstGeom>
          <a:solidFill>
            <a:srgbClr val="47C2FF"/>
          </a:solidFill>
          <a:ln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000" tIns="54000" rIns="54000" bIns="54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800" dirty="0">
                <a:solidFill>
                  <a:schemeClr val="bg1"/>
                </a:solidFill>
              </a:rPr>
              <a:t>Tmall.com 500M </a:t>
            </a:r>
            <a:r>
              <a:rPr lang="ru-RU" sz="800" dirty="0">
                <a:solidFill>
                  <a:schemeClr val="bg1"/>
                </a:solidFill>
              </a:rPr>
              <a:t>посещений / мес.</a:t>
            </a:r>
          </a:p>
          <a:p>
            <a:pPr algn="ctr"/>
            <a:r>
              <a:rPr lang="en-US" sz="800" dirty="0">
                <a:solidFill>
                  <a:schemeClr val="bg1"/>
                </a:solidFill>
              </a:rPr>
              <a:t>JD.com 600M </a:t>
            </a:r>
            <a:r>
              <a:rPr lang="ru-RU" sz="800" dirty="0">
                <a:solidFill>
                  <a:schemeClr val="bg1"/>
                </a:solidFill>
              </a:rPr>
              <a:t>посещений / мес.</a:t>
            </a:r>
          </a:p>
          <a:p>
            <a:pPr algn="ctr"/>
            <a:r>
              <a:rPr lang="en-US" sz="800" dirty="0">
                <a:solidFill>
                  <a:schemeClr val="bg1"/>
                </a:solidFill>
              </a:rPr>
              <a:t>WeChat </a:t>
            </a:r>
            <a:r>
              <a:rPr lang="ru-RU" sz="800" dirty="0">
                <a:solidFill>
                  <a:schemeClr val="bg1"/>
                </a:solidFill>
              </a:rPr>
              <a:t> более </a:t>
            </a:r>
            <a:r>
              <a:rPr lang="en-US" sz="800" dirty="0">
                <a:solidFill>
                  <a:schemeClr val="bg1"/>
                </a:solidFill>
              </a:rPr>
              <a:t>1B</a:t>
            </a:r>
            <a:r>
              <a:rPr lang="ru-RU" sz="800" dirty="0">
                <a:solidFill>
                  <a:schemeClr val="bg1"/>
                </a:solidFill>
              </a:rPr>
              <a:t> пользователей</a:t>
            </a:r>
            <a:r>
              <a:rPr lang="en-US" sz="800" dirty="0">
                <a:solidFill>
                  <a:schemeClr val="bg1"/>
                </a:solidFill>
              </a:rPr>
              <a:t> </a:t>
            </a:r>
            <a:endParaRPr lang="ru-RU" sz="800" dirty="0" err="1">
              <a:solidFill>
                <a:schemeClr val="bg1"/>
              </a:solidFill>
            </a:endParaRPr>
          </a:p>
        </p:txBody>
      </p:sp>
      <p:sp>
        <p:nvSpPr>
          <p:cNvPr id="86" name="Прямоугольник 85"/>
          <p:cNvSpPr/>
          <p:nvPr/>
        </p:nvSpPr>
        <p:spPr>
          <a:xfrm>
            <a:off x="4438306" y="5832318"/>
            <a:ext cx="2220499" cy="324267"/>
          </a:xfrm>
          <a:prstGeom prst="rect">
            <a:avLst/>
          </a:prstGeom>
          <a:solidFill>
            <a:srgbClr val="47C2FF"/>
          </a:solidFill>
          <a:ln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000" tIns="54000" rIns="54000" bIns="54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800" dirty="0">
                <a:solidFill>
                  <a:schemeClr val="bg1"/>
                </a:solidFill>
              </a:rPr>
              <a:t>регистрация аккаунта + маркетинг =</a:t>
            </a:r>
            <a:br>
              <a:rPr lang="ru-RU" sz="800" dirty="0">
                <a:solidFill>
                  <a:schemeClr val="bg1"/>
                </a:solidFill>
              </a:rPr>
            </a:br>
            <a:r>
              <a:rPr lang="ru-RU" sz="800" dirty="0">
                <a:solidFill>
                  <a:schemeClr val="bg1"/>
                </a:solidFill>
              </a:rPr>
              <a:t>от </a:t>
            </a:r>
            <a:r>
              <a:rPr lang="ru-RU" sz="800" b="1" dirty="0">
                <a:solidFill>
                  <a:schemeClr val="bg1"/>
                </a:solidFill>
              </a:rPr>
              <a:t>50 000</a:t>
            </a:r>
            <a:r>
              <a:rPr lang="en-US" sz="800" b="1" dirty="0">
                <a:solidFill>
                  <a:schemeClr val="bg1"/>
                </a:solidFill>
              </a:rPr>
              <a:t>$</a:t>
            </a:r>
            <a:r>
              <a:rPr lang="ru-RU" sz="800" b="1" dirty="0">
                <a:solidFill>
                  <a:schemeClr val="bg1"/>
                </a:solidFill>
              </a:rPr>
              <a:t> </a:t>
            </a:r>
            <a:r>
              <a:rPr lang="ru-RU" sz="800" dirty="0">
                <a:solidFill>
                  <a:schemeClr val="bg1"/>
                </a:solidFill>
              </a:rPr>
              <a:t>до </a:t>
            </a:r>
            <a:r>
              <a:rPr lang="ru-RU" sz="800" b="1" dirty="0">
                <a:solidFill>
                  <a:schemeClr val="bg1"/>
                </a:solidFill>
              </a:rPr>
              <a:t>100 000</a:t>
            </a:r>
            <a:r>
              <a:rPr lang="en-US" sz="800" b="1" dirty="0">
                <a:solidFill>
                  <a:schemeClr val="bg1"/>
                </a:solidFill>
              </a:rPr>
              <a:t>$ </a:t>
            </a:r>
            <a:r>
              <a:rPr lang="ru-RU" sz="800" dirty="0" smtClean="0">
                <a:solidFill>
                  <a:schemeClr val="bg1"/>
                </a:solidFill>
              </a:rPr>
              <a:t>на </a:t>
            </a:r>
            <a:r>
              <a:rPr lang="ru-RU" sz="800" dirty="0">
                <a:solidFill>
                  <a:schemeClr val="bg1"/>
                </a:solidFill>
              </a:rPr>
              <a:t>1 экспортера</a:t>
            </a:r>
          </a:p>
        </p:txBody>
      </p:sp>
      <p:sp>
        <p:nvSpPr>
          <p:cNvPr id="87" name="Прямоугольник 86"/>
          <p:cNvSpPr/>
          <p:nvPr/>
        </p:nvSpPr>
        <p:spPr>
          <a:xfrm>
            <a:off x="4434911" y="5625033"/>
            <a:ext cx="1653541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b="1" dirty="0" smtClean="0">
                <a:solidFill>
                  <a:srgbClr val="00338D"/>
                </a:solidFill>
              </a:rPr>
              <a:t>Стоимость входа:</a:t>
            </a:r>
            <a:endParaRPr lang="ru-RU" sz="900" b="1" dirty="0">
              <a:solidFill>
                <a:srgbClr val="00338D"/>
              </a:solidFill>
            </a:endParaRPr>
          </a:p>
        </p:txBody>
      </p:sp>
      <p:sp>
        <p:nvSpPr>
          <p:cNvPr id="88" name="Прямоугольник 87"/>
          <p:cNvSpPr/>
          <p:nvPr/>
        </p:nvSpPr>
        <p:spPr>
          <a:xfrm>
            <a:off x="4434911" y="6152563"/>
            <a:ext cx="1653541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b="1" dirty="0" smtClean="0">
                <a:solidFill>
                  <a:srgbClr val="00338D"/>
                </a:solidFill>
              </a:rPr>
              <a:t>Охват аудитории:</a:t>
            </a:r>
            <a:endParaRPr lang="ru-RU" sz="900" b="1" dirty="0">
              <a:solidFill>
                <a:srgbClr val="00338D"/>
              </a:solidFill>
            </a:endParaRPr>
          </a:p>
        </p:txBody>
      </p:sp>
      <p:sp>
        <p:nvSpPr>
          <p:cNvPr id="89" name="Стрелка вниз 88"/>
          <p:cNvSpPr/>
          <p:nvPr/>
        </p:nvSpPr>
        <p:spPr>
          <a:xfrm>
            <a:off x="2921038" y="4653883"/>
            <a:ext cx="284813" cy="225647"/>
          </a:xfrm>
          <a:prstGeom prst="downArrow">
            <a:avLst/>
          </a:prstGeom>
          <a:gradFill flip="none" rotWithShape="1">
            <a:gsLst>
              <a:gs pos="0">
                <a:srgbClr val="CE201C"/>
              </a:gs>
              <a:gs pos="48000">
                <a:srgbClr val="E85652"/>
              </a:gs>
              <a:gs pos="100000">
                <a:srgbClr val="EC8A9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ru-RU" sz="1000" dirty="0" err="1" smtClean="0">
              <a:solidFill>
                <a:schemeClr val="bg1"/>
              </a:solidFill>
            </a:endParaRPr>
          </a:p>
        </p:txBody>
      </p:sp>
      <p:sp>
        <p:nvSpPr>
          <p:cNvPr id="90" name="Стрелка вниз 89"/>
          <p:cNvSpPr/>
          <p:nvPr/>
        </p:nvSpPr>
        <p:spPr>
          <a:xfrm>
            <a:off x="5406148" y="4653883"/>
            <a:ext cx="284813" cy="225647"/>
          </a:xfrm>
          <a:prstGeom prst="downArrow">
            <a:avLst/>
          </a:prstGeom>
          <a:gradFill flip="none" rotWithShape="1">
            <a:gsLst>
              <a:gs pos="0">
                <a:srgbClr val="CE201C"/>
              </a:gs>
              <a:gs pos="48000">
                <a:srgbClr val="E85652"/>
              </a:gs>
              <a:gs pos="100000">
                <a:srgbClr val="EC8A9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ru-RU" sz="1000" dirty="0" err="1" smtClean="0">
              <a:solidFill>
                <a:schemeClr val="bg1"/>
              </a:solidFill>
            </a:endParaRPr>
          </a:p>
        </p:txBody>
      </p:sp>
      <p:sp>
        <p:nvSpPr>
          <p:cNvPr id="91" name="Скругленный прямоугольник 90"/>
          <p:cNvSpPr/>
          <p:nvPr/>
        </p:nvSpPr>
        <p:spPr>
          <a:xfrm>
            <a:off x="6922076" y="3637627"/>
            <a:ext cx="1044000" cy="161146"/>
          </a:xfrm>
          <a:prstGeom prst="round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r>
              <a:rPr lang="ru-RU" sz="1000" b="1" dirty="0" smtClean="0">
                <a:solidFill>
                  <a:schemeClr val="bg1"/>
                </a:solidFill>
              </a:rPr>
              <a:t>РЭЦ</a:t>
            </a:r>
          </a:p>
        </p:txBody>
      </p:sp>
      <p:sp>
        <p:nvSpPr>
          <p:cNvPr id="92" name="Скругленный прямоугольник 91"/>
          <p:cNvSpPr/>
          <p:nvPr/>
        </p:nvSpPr>
        <p:spPr>
          <a:xfrm>
            <a:off x="8079644" y="3633165"/>
            <a:ext cx="1044000" cy="161146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r>
              <a:rPr lang="ru-RU" sz="1000" b="1" dirty="0">
                <a:solidFill>
                  <a:schemeClr val="bg1"/>
                </a:solidFill>
              </a:rPr>
              <a:t>Экспортер</a:t>
            </a:r>
          </a:p>
        </p:txBody>
      </p:sp>
      <p:sp>
        <p:nvSpPr>
          <p:cNvPr id="95" name="Прямоугольник 94"/>
          <p:cNvSpPr/>
          <p:nvPr/>
        </p:nvSpPr>
        <p:spPr>
          <a:xfrm>
            <a:off x="6922076" y="4326225"/>
            <a:ext cx="2220499" cy="322292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r>
              <a:rPr lang="ru-RU" sz="1000" b="1" dirty="0" smtClean="0">
                <a:solidFill>
                  <a:schemeClr val="bg1"/>
                </a:solidFill>
              </a:rPr>
              <a:t>Вывод экспортера на площадку</a:t>
            </a:r>
          </a:p>
        </p:txBody>
      </p:sp>
      <p:sp>
        <p:nvSpPr>
          <p:cNvPr id="93" name="Скругленный прямоугольник 92"/>
          <p:cNvSpPr/>
          <p:nvPr/>
        </p:nvSpPr>
        <p:spPr>
          <a:xfrm>
            <a:off x="6922076" y="4165079"/>
            <a:ext cx="2221200" cy="161146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r>
              <a:rPr lang="ru-RU" sz="1000" b="1" dirty="0" err="1" smtClean="0">
                <a:solidFill>
                  <a:schemeClr val="bg1"/>
                </a:solidFill>
              </a:rPr>
              <a:t>Маркетплейс</a:t>
            </a:r>
            <a:endParaRPr lang="ru-RU" sz="1000" b="1" dirty="0" smtClean="0">
              <a:solidFill>
                <a:schemeClr val="bg1"/>
              </a:solidFill>
            </a:endParaRPr>
          </a:p>
        </p:txBody>
      </p:sp>
      <p:sp>
        <p:nvSpPr>
          <p:cNvPr id="96" name="Стрелка вниз 95"/>
          <p:cNvSpPr/>
          <p:nvPr/>
        </p:nvSpPr>
        <p:spPr>
          <a:xfrm>
            <a:off x="7022831" y="3794311"/>
            <a:ext cx="842490" cy="427074"/>
          </a:xfrm>
          <a:prstGeom prst="downArrow">
            <a:avLst/>
          </a:prstGeom>
          <a:gradFill flip="none" rotWithShape="1">
            <a:gsLst>
              <a:gs pos="0">
                <a:srgbClr val="2FB1F3"/>
              </a:gs>
              <a:gs pos="48000">
                <a:srgbClr val="FF0000"/>
              </a:gs>
              <a:gs pos="100000">
                <a:srgbClr val="E01D16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r>
              <a:rPr lang="ru-RU" sz="700" b="1" dirty="0" smtClean="0">
                <a:solidFill>
                  <a:schemeClr val="bg1"/>
                </a:solidFill>
              </a:rPr>
              <a:t>инфо</a:t>
            </a:r>
            <a:endParaRPr lang="ru-RU" sz="700" b="1" dirty="0">
              <a:solidFill>
                <a:schemeClr val="bg1"/>
              </a:solidFill>
            </a:endParaRPr>
          </a:p>
        </p:txBody>
      </p:sp>
      <p:sp>
        <p:nvSpPr>
          <p:cNvPr id="97" name="Стрелка вниз 96"/>
          <p:cNvSpPr/>
          <p:nvPr/>
        </p:nvSpPr>
        <p:spPr>
          <a:xfrm>
            <a:off x="8183808" y="3794311"/>
            <a:ext cx="842490" cy="427074"/>
          </a:xfrm>
          <a:prstGeom prst="downArrow">
            <a:avLst/>
          </a:prstGeom>
          <a:gradFill flip="none" rotWithShape="1">
            <a:gsLst>
              <a:gs pos="0">
                <a:srgbClr val="2FB1F3"/>
              </a:gs>
              <a:gs pos="48000">
                <a:srgbClr val="0056B7"/>
              </a:gs>
              <a:gs pos="100000">
                <a:srgbClr val="0056B7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r>
              <a:rPr lang="ru-RU" sz="700" b="1" dirty="0" smtClean="0">
                <a:solidFill>
                  <a:schemeClr val="bg1"/>
                </a:solidFill>
              </a:rPr>
              <a:t>заявка</a:t>
            </a:r>
            <a:endParaRPr lang="ru-RU" sz="700" b="1" dirty="0">
              <a:solidFill>
                <a:schemeClr val="bg1"/>
              </a:solidFill>
            </a:endParaRPr>
          </a:p>
        </p:txBody>
      </p:sp>
      <p:sp>
        <p:nvSpPr>
          <p:cNvPr id="98" name="Прямоугольник 97"/>
          <p:cNvSpPr/>
          <p:nvPr/>
        </p:nvSpPr>
        <p:spPr>
          <a:xfrm>
            <a:off x="6922076" y="6373284"/>
            <a:ext cx="2220499" cy="416136"/>
          </a:xfrm>
          <a:prstGeom prst="rect">
            <a:avLst/>
          </a:prstGeom>
          <a:solidFill>
            <a:srgbClr val="D68768"/>
          </a:solidFill>
          <a:ln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000" tIns="54000" rIns="54000" bIns="54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800" dirty="0">
                <a:solidFill>
                  <a:schemeClr val="bg1"/>
                </a:solidFill>
              </a:rPr>
              <a:t>SAP </a:t>
            </a:r>
            <a:r>
              <a:rPr lang="ru-RU" sz="800" dirty="0" err="1">
                <a:solidFill>
                  <a:schemeClr val="bg1"/>
                </a:solidFill>
              </a:rPr>
              <a:t>Ariba</a:t>
            </a:r>
            <a:r>
              <a:rPr lang="ru-RU" sz="800" dirty="0">
                <a:solidFill>
                  <a:schemeClr val="bg1"/>
                </a:solidFill>
              </a:rPr>
              <a:t> 40M сделок ежегодно</a:t>
            </a:r>
          </a:p>
          <a:p>
            <a:pPr algn="ctr"/>
            <a:r>
              <a:rPr lang="ru-RU" sz="800" dirty="0">
                <a:solidFill>
                  <a:schemeClr val="bg1"/>
                </a:solidFill>
              </a:rPr>
              <a:t>Ebay.com 1,1B посещений / мес.</a:t>
            </a:r>
          </a:p>
        </p:txBody>
      </p:sp>
      <p:sp>
        <p:nvSpPr>
          <p:cNvPr id="99" name="Прямоугольник 98"/>
          <p:cNvSpPr/>
          <p:nvPr/>
        </p:nvSpPr>
        <p:spPr>
          <a:xfrm>
            <a:off x="6922074" y="5832318"/>
            <a:ext cx="2220499" cy="324267"/>
          </a:xfrm>
          <a:prstGeom prst="rect">
            <a:avLst/>
          </a:prstGeom>
          <a:solidFill>
            <a:srgbClr val="D68768"/>
          </a:solidFill>
          <a:ln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000" tIns="54000" rIns="54000" bIns="54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800" dirty="0">
                <a:solidFill>
                  <a:schemeClr val="bg1"/>
                </a:solidFill>
              </a:rPr>
              <a:t>минимальные платежи за регистрацию и размещение товара</a:t>
            </a:r>
          </a:p>
        </p:txBody>
      </p:sp>
      <p:sp>
        <p:nvSpPr>
          <p:cNvPr id="100" name="Прямоугольник 99"/>
          <p:cNvSpPr/>
          <p:nvPr/>
        </p:nvSpPr>
        <p:spPr>
          <a:xfrm>
            <a:off x="6918679" y="5625033"/>
            <a:ext cx="1653541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b="1" dirty="0" smtClean="0">
                <a:solidFill>
                  <a:srgbClr val="00338D"/>
                </a:solidFill>
              </a:rPr>
              <a:t>Стоимость входа:</a:t>
            </a:r>
            <a:endParaRPr lang="ru-RU" sz="900" b="1" dirty="0">
              <a:solidFill>
                <a:srgbClr val="00338D"/>
              </a:solidFill>
            </a:endParaRPr>
          </a:p>
        </p:txBody>
      </p:sp>
      <p:sp>
        <p:nvSpPr>
          <p:cNvPr id="101" name="Прямоугольник 100"/>
          <p:cNvSpPr/>
          <p:nvPr/>
        </p:nvSpPr>
        <p:spPr>
          <a:xfrm>
            <a:off x="6918679" y="6152563"/>
            <a:ext cx="1653541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b="1" dirty="0" smtClean="0">
                <a:solidFill>
                  <a:srgbClr val="00338D"/>
                </a:solidFill>
              </a:rPr>
              <a:t>Охват аудитории:</a:t>
            </a:r>
            <a:endParaRPr lang="ru-RU" sz="900" b="1" dirty="0">
              <a:solidFill>
                <a:srgbClr val="00338D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619476" y="3246125"/>
            <a:ext cx="887935" cy="294712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rgbClr val="A049A9"/>
              </a:gs>
              <a:gs pos="100000">
                <a:srgbClr val="BE79C5"/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</a:rPr>
              <a:t>М1</a:t>
            </a:r>
          </a:p>
        </p:txBody>
      </p:sp>
      <p:sp>
        <p:nvSpPr>
          <p:cNvPr id="54" name="Стрелка вниз 53"/>
          <p:cNvSpPr/>
          <p:nvPr/>
        </p:nvSpPr>
        <p:spPr>
          <a:xfrm>
            <a:off x="2921567" y="2788138"/>
            <a:ext cx="284813" cy="552406"/>
          </a:xfrm>
          <a:prstGeom prst="downArrow">
            <a:avLst/>
          </a:prstGeom>
          <a:gradFill flip="none" rotWithShape="1">
            <a:gsLst>
              <a:gs pos="0">
                <a:srgbClr val="CE201C"/>
              </a:gs>
              <a:gs pos="48000">
                <a:srgbClr val="E85652"/>
              </a:gs>
              <a:gs pos="100000">
                <a:srgbClr val="F19895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ru-RU" sz="1000" dirty="0" err="1" smtClean="0">
              <a:solidFill>
                <a:schemeClr val="bg1"/>
              </a:solidFill>
            </a:endParaRPr>
          </a:p>
        </p:txBody>
      </p:sp>
      <p:sp>
        <p:nvSpPr>
          <p:cNvPr id="106" name="Скругленный прямоугольник 105"/>
          <p:cNvSpPr/>
          <p:nvPr/>
        </p:nvSpPr>
        <p:spPr>
          <a:xfrm>
            <a:off x="5104182" y="3245338"/>
            <a:ext cx="887935" cy="294712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</a:rPr>
              <a:t>М2</a:t>
            </a:r>
          </a:p>
        </p:txBody>
      </p:sp>
      <p:sp>
        <p:nvSpPr>
          <p:cNvPr id="107" name="Скругленный прямоугольник 106"/>
          <p:cNvSpPr/>
          <p:nvPr/>
        </p:nvSpPr>
        <p:spPr>
          <a:xfrm>
            <a:off x="7588888" y="3245143"/>
            <a:ext cx="887935" cy="294712"/>
          </a:xfrm>
          <a:prstGeom prst="roundRect">
            <a:avLst/>
          </a:prstGeom>
          <a:gradFill flip="none" rotWithShape="1">
            <a:gsLst>
              <a:gs pos="0">
                <a:srgbClr val="BC5932"/>
              </a:gs>
              <a:gs pos="48000">
                <a:srgbClr val="D37C59"/>
              </a:gs>
              <a:gs pos="100000">
                <a:srgbClr val="E6B5A2"/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</a:rPr>
              <a:t>М3</a:t>
            </a:r>
          </a:p>
        </p:txBody>
      </p:sp>
      <p:sp>
        <p:nvSpPr>
          <p:cNvPr id="56" name="Стрелка вниз 55"/>
          <p:cNvSpPr/>
          <p:nvPr/>
        </p:nvSpPr>
        <p:spPr>
          <a:xfrm>
            <a:off x="5408373" y="2800394"/>
            <a:ext cx="284813" cy="552406"/>
          </a:xfrm>
          <a:prstGeom prst="downArrow">
            <a:avLst/>
          </a:prstGeom>
          <a:gradFill flip="none" rotWithShape="1">
            <a:gsLst>
              <a:gs pos="0">
                <a:srgbClr val="CE201C"/>
              </a:gs>
              <a:gs pos="48000">
                <a:srgbClr val="E85652"/>
              </a:gs>
              <a:gs pos="100000">
                <a:srgbClr val="F19895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ru-RU" sz="1000" dirty="0" err="1">
              <a:solidFill>
                <a:schemeClr val="bg1"/>
              </a:solidFill>
            </a:endParaRPr>
          </a:p>
        </p:txBody>
      </p:sp>
      <p:sp>
        <p:nvSpPr>
          <p:cNvPr id="57" name="Стрелка вниз 56"/>
          <p:cNvSpPr/>
          <p:nvPr/>
        </p:nvSpPr>
        <p:spPr>
          <a:xfrm>
            <a:off x="7889920" y="2783694"/>
            <a:ext cx="284813" cy="552406"/>
          </a:xfrm>
          <a:prstGeom prst="downArrow">
            <a:avLst/>
          </a:prstGeom>
          <a:gradFill flip="none" rotWithShape="1">
            <a:gsLst>
              <a:gs pos="0">
                <a:srgbClr val="CE201C"/>
              </a:gs>
              <a:gs pos="48000">
                <a:srgbClr val="E85652"/>
              </a:gs>
              <a:gs pos="100000">
                <a:srgbClr val="F19895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ru-RU" sz="1000" dirty="0" err="1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43947" y="2887497"/>
            <a:ext cx="5812612" cy="20478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54610" tIns="54610" rIns="54610" bIns="54610" rtlCol="0" anchor="ctr">
            <a:noAutofit/>
          </a:bodyPr>
          <a:lstStyle/>
          <a:p>
            <a:pPr algn="ctr"/>
            <a:r>
              <a:rPr lang="ru-RU" sz="1100" b="1" dirty="0">
                <a:solidFill>
                  <a:srgbClr val="C00000"/>
                </a:solidFill>
              </a:rPr>
              <a:t>н</a:t>
            </a:r>
            <a:r>
              <a:rPr lang="ru-RU" sz="1100" b="1" dirty="0" smtClean="0">
                <a:solidFill>
                  <a:srgbClr val="C00000"/>
                </a:solidFill>
              </a:rPr>
              <a:t>авигация по моделям размещения на основе потребностей экспортера</a:t>
            </a: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3317274" y="2332448"/>
            <a:ext cx="4464000" cy="162000"/>
          </a:xfrm>
          <a:prstGeom prst="round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r>
              <a:rPr lang="ru-RU" sz="1100" b="1" dirty="0" smtClean="0">
                <a:solidFill>
                  <a:schemeClr val="bg1"/>
                </a:solidFill>
              </a:rPr>
              <a:t>РЭЦ</a:t>
            </a:r>
          </a:p>
        </p:txBody>
      </p:sp>
    </p:spTree>
    <p:extLst>
      <p:ext uri="{BB962C8B-B14F-4D97-AF65-F5344CB8AC3E}">
        <p14:creationId xmlns:p14="http://schemas.microsoft.com/office/powerpoint/2010/main" val="3225177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147060" y="1767840"/>
            <a:ext cx="6568440" cy="3926066"/>
          </a:xfrm>
          <a:prstGeom prst="rect">
            <a:avLst/>
          </a:prstGeom>
          <a:solidFill>
            <a:srgbClr val="E4E4E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ru-RU" sz="1000" dirty="0" err="1" smtClean="0">
              <a:solidFill>
                <a:schemeClr val="bg1"/>
              </a:solidFill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366019" y="5032732"/>
            <a:ext cx="2453640" cy="1322348"/>
          </a:xfrm>
          <a:prstGeom prst="rect">
            <a:avLst/>
          </a:prstGeom>
          <a:solidFill>
            <a:srgbClr val="1BBF8C">
              <a:alpha val="67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ru-RU" sz="800" dirty="0" smtClean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163" y="1057511"/>
            <a:ext cx="9618877" cy="386579"/>
          </a:xfrm>
        </p:spPr>
        <p:txBody>
          <a:bodyPr/>
          <a:lstStyle/>
          <a:p>
            <a:r>
              <a:rPr lang="ru-RU" sz="1600" smtClean="0"/>
              <a:t>Модель 1:</a:t>
            </a:r>
            <a:br>
              <a:rPr lang="ru-RU" sz="1600" smtClean="0"/>
            </a:br>
            <a:r>
              <a:rPr lang="ru-RU" sz="1600" smtClean="0"/>
              <a:t>регистрация аккаунта на маркетплейсе </a:t>
            </a:r>
            <a:r>
              <a:rPr lang="ru-RU" sz="1600" smtClean="0">
                <a:solidFill>
                  <a:srgbClr val="FF0000"/>
                </a:solidFill>
              </a:rPr>
              <a:t>без необходимости иметь местное юридическое лицо</a:t>
            </a:r>
            <a:endParaRPr lang="ru-RU" sz="1600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-175802" y="2712918"/>
            <a:ext cx="2333549" cy="241508"/>
          </a:xfrm>
          <a:prstGeom prst="rect">
            <a:avLst/>
          </a:prstGeom>
          <a:noFill/>
        </p:spPr>
        <p:txBody>
          <a:bodyPr wrap="square" lIns="54610" tIns="54610" rIns="54610" bIns="54610" rtlCol="0">
            <a:noAutofit/>
          </a:bodyPr>
          <a:lstStyle/>
          <a:p>
            <a:pPr>
              <a:spcAft>
                <a:spcPts val="600"/>
              </a:spcAft>
            </a:pPr>
            <a:endParaRPr lang="ru-RU" sz="1000" dirty="0" smtClean="0">
              <a:solidFill>
                <a:schemeClr val="tx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80817" y="2521294"/>
            <a:ext cx="3105875" cy="2095302"/>
          </a:xfrm>
          <a:prstGeom prst="rect">
            <a:avLst/>
          </a:prstGeom>
          <a:noFill/>
        </p:spPr>
        <p:txBody>
          <a:bodyPr wrap="square" lIns="54610" tIns="54610" rIns="54610" bIns="54610" rtlCol="0">
            <a:noAutofit/>
          </a:bodyPr>
          <a:lstStyle/>
          <a:p>
            <a:pPr marL="228600" indent="-228600">
              <a:spcAft>
                <a:spcPts val="600"/>
              </a:spcAft>
              <a:buFont typeface="+mj-lt"/>
              <a:buAutoNum type="arabicPeriod"/>
            </a:pPr>
            <a:r>
              <a:rPr lang="ru-RU" sz="1000" b="1" dirty="0" smtClean="0"/>
              <a:t>Экспортер</a:t>
            </a:r>
            <a:r>
              <a:rPr lang="ru-RU" sz="1000" dirty="0" smtClean="0"/>
              <a:t> делает запрос через </a:t>
            </a:r>
            <a:br>
              <a:rPr lang="ru-RU" sz="1000" dirty="0" smtClean="0"/>
            </a:br>
            <a:r>
              <a:rPr lang="ru-RU" sz="1000" b="1" dirty="0" smtClean="0"/>
              <a:t>Личный кабинет</a:t>
            </a:r>
          </a:p>
          <a:p>
            <a:pPr marL="228600" indent="-228600">
              <a:spcAft>
                <a:spcPts val="600"/>
              </a:spcAft>
              <a:buFont typeface="+mj-lt"/>
              <a:buAutoNum type="arabicPeriod"/>
            </a:pPr>
            <a:r>
              <a:rPr lang="ru-RU" sz="1000" b="1" dirty="0"/>
              <a:t>РЭЦ</a:t>
            </a:r>
            <a:r>
              <a:rPr lang="ru-RU" sz="1000" dirty="0"/>
              <a:t> согласовывает с Экспортером критерии и направляет инфо </a:t>
            </a:r>
            <a:r>
              <a:rPr lang="ru-RU" sz="1000" b="1" dirty="0"/>
              <a:t>Сервисному </a:t>
            </a:r>
            <a:r>
              <a:rPr lang="ru-RU" sz="1000" b="1" dirty="0" smtClean="0"/>
              <a:t>партнеру</a:t>
            </a:r>
          </a:p>
          <a:p>
            <a:pPr marL="228600" indent="-228600">
              <a:spcAft>
                <a:spcPts val="600"/>
              </a:spcAft>
              <a:buFont typeface="+mj-lt"/>
              <a:buAutoNum type="arabicPeriod"/>
            </a:pPr>
            <a:r>
              <a:rPr lang="ru-RU" sz="1000" b="1" dirty="0"/>
              <a:t>Сервисный партнер </a:t>
            </a:r>
            <a:r>
              <a:rPr lang="ru-RU" sz="1000" dirty="0"/>
              <a:t>связывается с </a:t>
            </a:r>
            <a:r>
              <a:rPr lang="ru-RU" sz="1000" b="1" dirty="0"/>
              <a:t>Экспортером</a:t>
            </a:r>
            <a:r>
              <a:rPr lang="ru-RU" sz="1000" dirty="0"/>
              <a:t> и размещает продукцию на </a:t>
            </a:r>
            <a:r>
              <a:rPr lang="ru-RU" sz="1000" dirty="0" err="1" smtClean="0"/>
              <a:t>маркетплейсе</a:t>
            </a:r>
            <a:endParaRPr lang="ru-RU" sz="1000" dirty="0" smtClean="0"/>
          </a:p>
          <a:p>
            <a:pPr marL="228600" indent="-228600">
              <a:spcAft>
                <a:spcPts val="600"/>
              </a:spcAft>
              <a:buFont typeface="+mj-lt"/>
              <a:buAutoNum type="arabicPeriod"/>
            </a:pPr>
            <a:r>
              <a:rPr lang="ru-RU" sz="1000" b="1" dirty="0"/>
              <a:t>Покупатель</a:t>
            </a:r>
            <a:r>
              <a:rPr lang="ru-RU" sz="1000" dirty="0"/>
              <a:t> заходит на </a:t>
            </a:r>
            <a:r>
              <a:rPr lang="ru-RU" sz="1000" b="1" dirty="0" err="1"/>
              <a:t>маркетплейс</a:t>
            </a:r>
            <a:r>
              <a:rPr lang="ru-RU" sz="1000" dirty="0"/>
              <a:t> и покупает </a:t>
            </a:r>
            <a:r>
              <a:rPr lang="ru-RU" sz="1000" dirty="0" smtClean="0"/>
              <a:t>товар</a:t>
            </a:r>
          </a:p>
          <a:p>
            <a:pPr marL="228600" indent="-228600">
              <a:spcAft>
                <a:spcPts val="600"/>
              </a:spcAft>
              <a:buFont typeface="+mj-lt"/>
              <a:buAutoNum type="arabicPeriod"/>
            </a:pPr>
            <a:r>
              <a:rPr lang="ru-RU" sz="1000" b="1" dirty="0" smtClean="0"/>
              <a:t>Сервисный партнер </a:t>
            </a:r>
            <a:r>
              <a:rPr lang="ru-RU" sz="1000" dirty="0" smtClean="0"/>
              <a:t>обеспечивает доставку товара </a:t>
            </a:r>
            <a:r>
              <a:rPr lang="ru-RU" sz="1000" b="1" dirty="0" smtClean="0"/>
              <a:t>Покупателю</a:t>
            </a:r>
            <a:endParaRPr lang="ru-RU" sz="1000" b="1" dirty="0"/>
          </a:p>
          <a:p>
            <a:pPr marL="228600" indent="-228600">
              <a:spcAft>
                <a:spcPts val="600"/>
              </a:spcAft>
              <a:buFont typeface="+mj-lt"/>
              <a:buAutoNum type="arabicPeriod"/>
            </a:pPr>
            <a:endParaRPr lang="ru-RU" sz="1000" dirty="0"/>
          </a:p>
          <a:p>
            <a:pPr marL="228600" indent="-228600">
              <a:spcAft>
                <a:spcPts val="600"/>
              </a:spcAft>
              <a:buFont typeface="+mj-lt"/>
              <a:buAutoNum type="arabicPeriod"/>
            </a:pPr>
            <a:endParaRPr lang="ru-RU" sz="1000" dirty="0" smtClean="0"/>
          </a:p>
        </p:txBody>
      </p:sp>
      <p:sp>
        <p:nvSpPr>
          <p:cNvPr id="48" name="Прямоугольник 47"/>
          <p:cNvSpPr/>
          <p:nvPr/>
        </p:nvSpPr>
        <p:spPr>
          <a:xfrm>
            <a:off x="487111" y="4606485"/>
            <a:ext cx="2220499" cy="416136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000" tIns="54000" rIns="54000" bIns="54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800" dirty="0" smtClean="0">
                <a:solidFill>
                  <a:srgbClr val="00338D"/>
                </a:solidFill>
              </a:rPr>
              <a:t>Alibaba.com </a:t>
            </a:r>
            <a:r>
              <a:rPr lang="ru-RU" sz="800" dirty="0">
                <a:solidFill>
                  <a:srgbClr val="00338D"/>
                </a:solidFill>
              </a:rPr>
              <a:t>125</a:t>
            </a:r>
            <a:r>
              <a:rPr lang="en-US" sz="800" dirty="0">
                <a:solidFill>
                  <a:srgbClr val="00338D"/>
                </a:solidFill>
              </a:rPr>
              <a:t>M </a:t>
            </a:r>
            <a:r>
              <a:rPr lang="ru-RU" sz="800" dirty="0">
                <a:solidFill>
                  <a:srgbClr val="00338D"/>
                </a:solidFill>
              </a:rPr>
              <a:t>посещений / мес.</a:t>
            </a:r>
          </a:p>
          <a:p>
            <a:pPr algn="ctr"/>
            <a:r>
              <a:rPr lang="en-US" sz="800" dirty="0">
                <a:solidFill>
                  <a:srgbClr val="00338D"/>
                </a:solidFill>
              </a:rPr>
              <a:t>Amazon.com 2</a:t>
            </a:r>
            <a:r>
              <a:rPr lang="ru-RU" sz="800" dirty="0">
                <a:solidFill>
                  <a:srgbClr val="00338D"/>
                </a:solidFill>
              </a:rPr>
              <a:t>,4</a:t>
            </a:r>
            <a:r>
              <a:rPr lang="en-US" sz="800" dirty="0">
                <a:solidFill>
                  <a:srgbClr val="00338D"/>
                </a:solidFill>
              </a:rPr>
              <a:t>B </a:t>
            </a:r>
            <a:r>
              <a:rPr lang="ru-RU" sz="800" dirty="0">
                <a:solidFill>
                  <a:srgbClr val="00338D"/>
                </a:solidFill>
              </a:rPr>
              <a:t>посещений / мес.</a:t>
            </a:r>
          </a:p>
        </p:txBody>
      </p:sp>
      <p:sp>
        <p:nvSpPr>
          <p:cNvPr id="49" name="Прямоугольник 48"/>
          <p:cNvSpPr/>
          <p:nvPr/>
        </p:nvSpPr>
        <p:spPr>
          <a:xfrm>
            <a:off x="476196" y="5229906"/>
            <a:ext cx="2220499" cy="324267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000" tIns="54000" rIns="54000" bIns="54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800" dirty="0">
                <a:solidFill>
                  <a:srgbClr val="00338D"/>
                </a:solidFill>
              </a:rPr>
              <a:t>регистрация аккаунта + маркетинг =</a:t>
            </a:r>
            <a:br>
              <a:rPr lang="ru-RU" sz="800" dirty="0">
                <a:solidFill>
                  <a:srgbClr val="00338D"/>
                </a:solidFill>
              </a:rPr>
            </a:br>
            <a:r>
              <a:rPr lang="ru-RU" sz="800" dirty="0">
                <a:solidFill>
                  <a:srgbClr val="00338D"/>
                </a:solidFill>
              </a:rPr>
              <a:t>от </a:t>
            </a:r>
            <a:r>
              <a:rPr lang="ru-RU" sz="800" b="1" dirty="0">
                <a:solidFill>
                  <a:srgbClr val="00338D"/>
                </a:solidFill>
              </a:rPr>
              <a:t>1399</a:t>
            </a:r>
            <a:r>
              <a:rPr lang="en-US" sz="800" b="1" dirty="0">
                <a:solidFill>
                  <a:srgbClr val="00338D"/>
                </a:solidFill>
              </a:rPr>
              <a:t>$</a:t>
            </a:r>
            <a:r>
              <a:rPr lang="ru-RU" sz="800" b="1" dirty="0">
                <a:solidFill>
                  <a:srgbClr val="00338D"/>
                </a:solidFill>
              </a:rPr>
              <a:t> </a:t>
            </a:r>
            <a:r>
              <a:rPr lang="ru-RU" sz="800" dirty="0">
                <a:solidFill>
                  <a:srgbClr val="00338D"/>
                </a:solidFill>
              </a:rPr>
              <a:t>до </a:t>
            </a:r>
            <a:r>
              <a:rPr lang="ru-RU" sz="800" b="1" dirty="0">
                <a:solidFill>
                  <a:srgbClr val="00338D"/>
                </a:solidFill>
              </a:rPr>
              <a:t>6499</a:t>
            </a:r>
            <a:r>
              <a:rPr lang="en-US" sz="800" b="1" dirty="0">
                <a:solidFill>
                  <a:srgbClr val="00338D"/>
                </a:solidFill>
              </a:rPr>
              <a:t>$</a:t>
            </a:r>
            <a:r>
              <a:rPr lang="ru-RU" sz="800" dirty="0">
                <a:solidFill>
                  <a:srgbClr val="00338D"/>
                </a:solidFill>
              </a:rPr>
              <a:t> на 1 экспортера</a:t>
            </a:r>
          </a:p>
        </p:txBody>
      </p:sp>
      <p:sp>
        <p:nvSpPr>
          <p:cNvPr id="50" name="Прямоугольник 49"/>
          <p:cNvSpPr/>
          <p:nvPr/>
        </p:nvSpPr>
        <p:spPr>
          <a:xfrm>
            <a:off x="472801" y="5022621"/>
            <a:ext cx="1653541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b="1" dirty="0" smtClean="0">
                <a:solidFill>
                  <a:srgbClr val="00338D"/>
                </a:solidFill>
              </a:rPr>
              <a:t>Стоимость входа:</a:t>
            </a:r>
            <a:endParaRPr lang="ru-RU" sz="900" b="1" dirty="0">
              <a:solidFill>
                <a:srgbClr val="00338D"/>
              </a:solidFill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483714" y="4385764"/>
            <a:ext cx="1653541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b="1" dirty="0" smtClean="0">
                <a:solidFill>
                  <a:srgbClr val="00338D"/>
                </a:solidFill>
              </a:rPr>
              <a:t>Охват аудитории:</a:t>
            </a:r>
            <a:endParaRPr lang="ru-RU" sz="900" b="1" dirty="0">
              <a:solidFill>
                <a:srgbClr val="00338D"/>
              </a:solidFill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483714" y="2116935"/>
            <a:ext cx="2220499" cy="1040790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000" tIns="54000" rIns="54000" bIns="54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228600" indent="-228600">
              <a:buAutoNum type="arabicPeriod"/>
            </a:pPr>
            <a:r>
              <a:rPr lang="ru-RU" sz="800" dirty="0">
                <a:solidFill>
                  <a:srgbClr val="00338D"/>
                </a:solidFill>
              </a:rPr>
              <a:t>Н</a:t>
            </a:r>
            <a:r>
              <a:rPr lang="ru-RU" sz="800" dirty="0" smtClean="0">
                <a:solidFill>
                  <a:srgbClr val="00338D"/>
                </a:solidFill>
              </a:rPr>
              <a:t>аличие сертификации на товар*</a:t>
            </a:r>
          </a:p>
          <a:p>
            <a:pPr marL="228600" indent="-228600">
              <a:buAutoNum type="arabicPeriod"/>
            </a:pPr>
            <a:r>
              <a:rPr lang="ru-RU" sz="800" dirty="0">
                <a:solidFill>
                  <a:srgbClr val="00338D"/>
                </a:solidFill>
              </a:rPr>
              <a:t>Д</a:t>
            </a:r>
            <a:r>
              <a:rPr lang="ru-RU" sz="800" dirty="0" smtClean="0">
                <a:solidFill>
                  <a:srgbClr val="00338D"/>
                </a:solidFill>
              </a:rPr>
              <a:t>оставка до склада сервисного партнёра*</a:t>
            </a:r>
          </a:p>
          <a:p>
            <a:pPr marL="228600" indent="-228600">
              <a:buAutoNum type="arabicPeriod"/>
            </a:pPr>
            <a:r>
              <a:rPr lang="ru-RU" sz="800" dirty="0">
                <a:solidFill>
                  <a:srgbClr val="00338D"/>
                </a:solidFill>
              </a:rPr>
              <a:t>П</a:t>
            </a:r>
            <a:r>
              <a:rPr lang="ru-RU" sz="800" dirty="0" smtClean="0">
                <a:solidFill>
                  <a:srgbClr val="00338D"/>
                </a:solidFill>
              </a:rPr>
              <a:t>одача документов на регистрацию торговой марки*</a:t>
            </a:r>
          </a:p>
          <a:p>
            <a:endParaRPr lang="ru-RU" sz="800" dirty="0" smtClean="0">
              <a:solidFill>
                <a:srgbClr val="00338D"/>
              </a:solidFill>
            </a:endParaRPr>
          </a:p>
          <a:p>
            <a:r>
              <a:rPr lang="ru-RU" sz="800" dirty="0" smtClean="0">
                <a:solidFill>
                  <a:srgbClr val="00338D"/>
                </a:solidFill>
              </a:rPr>
              <a:t>* при необходимости </a:t>
            </a:r>
            <a:endParaRPr lang="ru-RU" sz="800" dirty="0">
              <a:solidFill>
                <a:srgbClr val="00338D"/>
              </a:solidFill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480319" y="1909650"/>
            <a:ext cx="1920241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b="1" dirty="0" smtClean="0">
                <a:solidFill>
                  <a:srgbClr val="00338D"/>
                </a:solidFill>
              </a:rPr>
              <a:t>Требования в Экспортеру:</a:t>
            </a:r>
            <a:endParaRPr lang="ru-RU" sz="900" b="1" dirty="0">
              <a:solidFill>
                <a:srgbClr val="00338D"/>
              </a:solidFill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479591" y="3351487"/>
            <a:ext cx="2220499" cy="1040790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000" tIns="54000" rIns="54000" bIns="54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228600" indent="-228600">
              <a:buAutoNum type="arabicPeriod"/>
            </a:pPr>
            <a:r>
              <a:rPr lang="ru-RU" sz="800" dirty="0" smtClean="0">
                <a:solidFill>
                  <a:srgbClr val="00338D"/>
                </a:solidFill>
              </a:rPr>
              <a:t>Регистрация аккаунта на </a:t>
            </a:r>
            <a:r>
              <a:rPr lang="ru-RU" sz="800" dirty="0" err="1" smtClean="0">
                <a:solidFill>
                  <a:srgbClr val="00338D"/>
                </a:solidFill>
              </a:rPr>
              <a:t>маркетплейсе</a:t>
            </a:r>
            <a:r>
              <a:rPr lang="ru-RU" sz="800" dirty="0" smtClean="0">
                <a:solidFill>
                  <a:srgbClr val="00338D"/>
                </a:solidFill>
              </a:rPr>
              <a:t> для экспортёра, либо размещение товара через уже имеющийся аккаунт</a:t>
            </a:r>
          </a:p>
          <a:p>
            <a:pPr marL="228600" indent="-228600">
              <a:buAutoNum type="arabicPeriod"/>
            </a:pPr>
            <a:r>
              <a:rPr lang="ru-RU" sz="800" dirty="0" smtClean="0">
                <a:solidFill>
                  <a:srgbClr val="00338D"/>
                </a:solidFill>
              </a:rPr>
              <a:t>Помощь в сертификации</a:t>
            </a:r>
          </a:p>
          <a:p>
            <a:pPr marL="228600" indent="-228600">
              <a:buAutoNum type="arabicPeriod"/>
            </a:pPr>
            <a:r>
              <a:rPr lang="ru-RU" sz="800" dirty="0" smtClean="0">
                <a:solidFill>
                  <a:srgbClr val="00338D"/>
                </a:solidFill>
              </a:rPr>
              <a:t>Приёмка товара на свой склад, организация доставки до покупателя </a:t>
            </a:r>
          </a:p>
          <a:p>
            <a:pPr marL="228600" indent="-228600">
              <a:buAutoNum type="arabicPeriod"/>
            </a:pPr>
            <a:r>
              <a:rPr lang="ru-RU" sz="800" dirty="0" smtClean="0">
                <a:solidFill>
                  <a:srgbClr val="00338D"/>
                </a:solidFill>
              </a:rPr>
              <a:t>Маркетинговое продвижение на </a:t>
            </a:r>
            <a:r>
              <a:rPr lang="ru-RU" sz="800" dirty="0" err="1" smtClean="0">
                <a:solidFill>
                  <a:srgbClr val="00338D"/>
                </a:solidFill>
              </a:rPr>
              <a:t>маркетплейсе</a:t>
            </a:r>
            <a:endParaRPr lang="ru-RU" sz="800" dirty="0">
              <a:solidFill>
                <a:srgbClr val="00338D"/>
              </a:solidFill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476196" y="3144202"/>
            <a:ext cx="1920241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b="1" dirty="0" smtClean="0">
                <a:solidFill>
                  <a:srgbClr val="00338D"/>
                </a:solidFill>
              </a:rPr>
              <a:t>Услуги Сервисного партнера:</a:t>
            </a:r>
            <a:endParaRPr lang="ru-RU" sz="900" b="1" dirty="0">
              <a:solidFill>
                <a:srgbClr val="00338D"/>
              </a:solidFill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3686274" y="2013099"/>
            <a:ext cx="2425518" cy="3258085"/>
            <a:chOff x="4027680" y="3453820"/>
            <a:chExt cx="2425518" cy="3258085"/>
          </a:xfrm>
        </p:grpSpPr>
        <p:sp>
          <p:nvSpPr>
            <p:cNvPr id="56" name="Прямоугольник 55"/>
            <p:cNvSpPr/>
            <p:nvPr/>
          </p:nvSpPr>
          <p:spPr>
            <a:xfrm>
              <a:off x="4027680" y="3625805"/>
              <a:ext cx="2425518" cy="3086100"/>
            </a:xfrm>
            <a:prstGeom prst="rect">
              <a:avLst/>
            </a:prstGeom>
            <a:solidFill>
              <a:schemeClr val="accent4">
                <a:lumMod val="20000"/>
                <a:lumOff val="80000"/>
                <a:alpha val="50000"/>
              </a:schemeClr>
            </a:solidFill>
            <a:ln w="12700">
              <a:solidFill>
                <a:srgbClr val="9F4EA8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algn="ctr"/>
              <a:endParaRPr lang="ru-RU" sz="1400" b="1" dirty="0" smtClean="0">
                <a:solidFill>
                  <a:schemeClr val="bg1"/>
                </a:solidFill>
              </a:endParaRPr>
            </a:p>
          </p:txBody>
        </p:sp>
        <p:sp>
          <p:nvSpPr>
            <p:cNvPr id="27" name="Скругленный прямоугольник 26"/>
            <p:cNvSpPr/>
            <p:nvPr/>
          </p:nvSpPr>
          <p:spPr>
            <a:xfrm>
              <a:off x="4783863" y="3453820"/>
              <a:ext cx="887935" cy="294712"/>
            </a:xfrm>
            <a:prstGeom prst="roundRect">
              <a:avLst/>
            </a:prstGeom>
            <a:gradFill flip="none" rotWithShape="1">
              <a:gsLst>
                <a:gs pos="0">
                  <a:schemeClr val="accent4">
                    <a:lumMod val="67000"/>
                  </a:schemeClr>
                </a:gs>
                <a:gs pos="48000">
                  <a:srgbClr val="A049A9"/>
                </a:gs>
                <a:gs pos="100000">
                  <a:srgbClr val="BE79C5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algn="ctr"/>
              <a:r>
                <a:rPr lang="ru-RU" sz="1200" b="1" dirty="0" smtClean="0">
                  <a:solidFill>
                    <a:schemeClr val="bg1"/>
                  </a:solidFill>
                </a:rPr>
                <a:t>М1</a:t>
              </a:r>
            </a:p>
          </p:txBody>
        </p:sp>
        <p:sp>
          <p:nvSpPr>
            <p:cNvPr id="29" name="Скругленный прямоугольник 28"/>
            <p:cNvSpPr/>
            <p:nvPr/>
          </p:nvSpPr>
          <p:spPr>
            <a:xfrm>
              <a:off x="4119649" y="3951395"/>
              <a:ext cx="2220499" cy="161146"/>
            </a:xfrm>
            <a:prstGeom prst="roundRect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algn="ctr"/>
              <a:r>
                <a:rPr lang="ru-RU" sz="1000" b="1" dirty="0" smtClean="0">
                  <a:solidFill>
                    <a:schemeClr val="bg1"/>
                  </a:solidFill>
                </a:rPr>
                <a:t>Экспортер</a:t>
              </a:r>
            </a:p>
          </p:txBody>
        </p:sp>
        <p:sp>
          <p:nvSpPr>
            <p:cNvPr id="30" name="Скругленный прямоугольник 29"/>
            <p:cNvSpPr/>
            <p:nvPr/>
          </p:nvSpPr>
          <p:spPr>
            <a:xfrm>
              <a:off x="4117588" y="4480101"/>
              <a:ext cx="2220499" cy="161146"/>
            </a:xfrm>
            <a:prstGeom prst="roundRect">
              <a:avLst/>
            </a:prstGeom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algn="ctr"/>
              <a:r>
                <a:rPr lang="ru-RU" sz="1000" b="1" dirty="0" smtClean="0">
                  <a:solidFill>
                    <a:schemeClr val="bg1"/>
                  </a:solidFill>
                </a:rPr>
                <a:t>РЭЦ</a:t>
              </a:r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4117588" y="4645360"/>
              <a:ext cx="2220499" cy="322292"/>
            </a:xfrm>
            <a:prstGeom prst="rect">
              <a:avLst/>
            </a:prstGeom>
            <a:solidFill>
              <a:schemeClr val="accent6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algn="ctr"/>
              <a:r>
                <a:rPr lang="ru-RU" sz="1000" b="1" dirty="0" smtClean="0">
                  <a:solidFill>
                    <a:schemeClr val="tx2"/>
                  </a:solidFill>
                </a:rPr>
                <a:t>Услуга РЭЦ:</a:t>
              </a:r>
              <a:r>
                <a:rPr lang="ru-RU" sz="1000" b="1" dirty="0" smtClean="0">
                  <a:solidFill>
                    <a:schemeClr val="bg1"/>
                  </a:solidFill>
                </a:rPr>
                <a:t> </a:t>
              </a:r>
              <a:br>
                <a:rPr lang="ru-RU" sz="1000" b="1" dirty="0" smtClean="0">
                  <a:solidFill>
                    <a:schemeClr val="bg1"/>
                  </a:solidFill>
                </a:rPr>
              </a:br>
              <a:r>
                <a:rPr lang="ru-RU" sz="1000" b="1" dirty="0" smtClean="0">
                  <a:solidFill>
                    <a:schemeClr val="bg1"/>
                  </a:solidFill>
                </a:rPr>
                <a:t>Размещение на </a:t>
              </a:r>
              <a:r>
                <a:rPr lang="ru-RU" sz="1000" b="1" dirty="0" err="1" smtClean="0">
                  <a:solidFill>
                    <a:schemeClr val="bg1"/>
                  </a:solidFill>
                </a:rPr>
                <a:t>маркетплейсе</a:t>
              </a:r>
              <a:endParaRPr lang="ru-RU" sz="1000" b="1" dirty="0" smtClean="0">
                <a:solidFill>
                  <a:schemeClr val="bg1"/>
                </a:solidFill>
              </a:endParaRPr>
            </a:p>
          </p:txBody>
        </p:sp>
        <p:sp>
          <p:nvSpPr>
            <p:cNvPr id="32" name="Стрелка вниз 31"/>
            <p:cNvSpPr/>
            <p:nvPr/>
          </p:nvSpPr>
          <p:spPr>
            <a:xfrm>
              <a:off x="4953927" y="4110310"/>
              <a:ext cx="547820" cy="372022"/>
            </a:xfrm>
            <a:prstGeom prst="downArrow">
              <a:avLst/>
            </a:prstGeom>
            <a:gradFill flip="none" rotWithShape="1">
              <a:gsLst>
                <a:gs pos="0">
                  <a:srgbClr val="009A44"/>
                </a:gs>
                <a:gs pos="48000">
                  <a:srgbClr val="00A3A1"/>
                </a:gs>
                <a:gs pos="100000">
                  <a:srgbClr val="005BBD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algn="ctr">
                <a:spcBef>
                  <a:spcPts val="300"/>
                </a:spcBef>
              </a:pPr>
              <a:r>
                <a:rPr lang="ru-RU" sz="900" b="1" dirty="0" smtClean="0">
                  <a:solidFill>
                    <a:schemeClr val="bg1"/>
                  </a:solidFill>
                </a:rPr>
                <a:t>ЛК</a:t>
              </a:r>
            </a:p>
          </p:txBody>
        </p:sp>
        <p:sp>
          <p:nvSpPr>
            <p:cNvPr id="34" name="Скругленный прямоугольник 33"/>
            <p:cNvSpPr/>
            <p:nvPr/>
          </p:nvSpPr>
          <p:spPr>
            <a:xfrm>
              <a:off x="4117582" y="5329430"/>
              <a:ext cx="2220499" cy="161146"/>
            </a:xfrm>
            <a:prstGeom prst="roundRect">
              <a:avLst/>
            </a:prstGeom>
            <a:gradFill flip="none" rotWithShape="1">
              <a:gsLst>
                <a:gs pos="0">
                  <a:srgbClr val="007673"/>
                </a:gs>
                <a:gs pos="48000">
                  <a:srgbClr val="00A3A1"/>
                </a:gs>
                <a:gs pos="100000">
                  <a:srgbClr val="0DFFF9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algn="ctr"/>
              <a:r>
                <a:rPr lang="ru-RU" sz="1000" b="1" dirty="0" smtClean="0">
                  <a:solidFill>
                    <a:schemeClr val="bg1"/>
                  </a:solidFill>
                </a:rPr>
                <a:t>Сервисный партнер</a:t>
              </a:r>
            </a:p>
          </p:txBody>
        </p:sp>
        <p:sp>
          <p:nvSpPr>
            <p:cNvPr id="36" name="Стрелка вниз 35"/>
            <p:cNvSpPr/>
            <p:nvPr/>
          </p:nvSpPr>
          <p:spPr>
            <a:xfrm>
              <a:off x="5085426" y="4967651"/>
              <a:ext cx="284813" cy="361333"/>
            </a:xfrm>
            <a:prstGeom prst="downArrow">
              <a:avLst/>
            </a:prstGeom>
            <a:gradFill flip="none" rotWithShape="1">
              <a:gsLst>
                <a:gs pos="0">
                  <a:srgbClr val="CE201C"/>
                </a:gs>
                <a:gs pos="48000">
                  <a:srgbClr val="E85652"/>
                </a:gs>
                <a:gs pos="100000">
                  <a:srgbClr val="EC8A91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algn="ctr"/>
              <a:endParaRPr lang="ru-RU" sz="1000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38" name="Скругленный прямоугольник 37"/>
            <p:cNvSpPr/>
            <p:nvPr/>
          </p:nvSpPr>
          <p:spPr>
            <a:xfrm>
              <a:off x="4117586" y="5881481"/>
              <a:ext cx="2220499" cy="161146"/>
            </a:xfrm>
            <a:prstGeom prst="roundRect">
              <a:avLst/>
            </a:prstGeom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algn="ctr"/>
              <a:r>
                <a:rPr lang="ru-RU" sz="1000" b="1" dirty="0" err="1" smtClean="0">
                  <a:solidFill>
                    <a:schemeClr val="bg1"/>
                  </a:solidFill>
                </a:rPr>
                <a:t>Маркетплейс</a:t>
              </a:r>
              <a:endParaRPr lang="ru-RU" sz="1000" b="1" dirty="0" smtClean="0">
                <a:solidFill>
                  <a:schemeClr val="bg1"/>
                </a:solidFill>
              </a:endParaRPr>
            </a:p>
          </p:txBody>
        </p:sp>
        <p:sp>
          <p:nvSpPr>
            <p:cNvPr id="39" name="Стрелка вниз 38"/>
            <p:cNvSpPr/>
            <p:nvPr/>
          </p:nvSpPr>
          <p:spPr>
            <a:xfrm>
              <a:off x="4681566" y="5490576"/>
              <a:ext cx="284813" cy="390459"/>
            </a:xfrm>
            <a:prstGeom prst="downArrow">
              <a:avLst/>
            </a:prstGeom>
            <a:gradFill flip="none" rotWithShape="1">
              <a:gsLst>
                <a:gs pos="0">
                  <a:srgbClr val="7A3C84"/>
                </a:gs>
                <a:gs pos="48000">
                  <a:srgbClr val="7195C1"/>
                </a:gs>
                <a:gs pos="100000">
                  <a:srgbClr val="00807D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algn="ctr"/>
              <a:endParaRPr lang="ru-RU" sz="1000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40" name="Скругленный прямоугольник 39"/>
            <p:cNvSpPr/>
            <p:nvPr/>
          </p:nvSpPr>
          <p:spPr>
            <a:xfrm>
              <a:off x="4117582" y="6426242"/>
              <a:ext cx="2220499" cy="161146"/>
            </a:xfrm>
            <a:prstGeom prst="roundRect">
              <a:avLst/>
            </a:prstGeom>
            <a:gradFill flip="none" rotWithShape="1">
              <a:gsLst>
                <a:gs pos="0">
                  <a:schemeClr val="tx1">
                    <a:lumMod val="65000"/>
                    <a:lumOff val="35000"/>
                  </a:schemeClr>
                </a:gs>
                <a:gs pos="48000">
                  <a:schemeClr val="bg1">
                    <a:lumMod val="50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algn="ctr"/>
              <a:r>
                <a:rPr lang="ru-RU" sz="1000" b="1" dirty="0" smtClean="0">
                  <a:solidFill>
                    <a:schemeClr val="bg1"/>
                  </a:solidFill>
                </a:rPr>
                <a:t>Покупатель</a:t>
              </a:r>
            </a:p>
          </p:txBody>
        </p:sp>
        <p:sp>
          <p:nvSpPr>
            <p:cNvPr id="41" name="Стрелка вниз 40"/>
            <p:cNvSpPr/>
            <p:nvPr/>
          </p:nvSpPr>
          <p:spPr>
            <a:xfrm rot="10800000">
              <a:off x="5085426" y="6037730"/>
              <a:ext cx="284813" cy="390459"/>
            </a:xfrm>
            <a:prstGeom prst="downArrow">
              <a:avLst/>
            </a:prstGeom>
            <a:gradFill flip="none" rotWithShape="1">
              <a:gsLst>
                <a:gs pos="0">
                  <a:srgbClr val="6A1775"/>
                </a:gs>
                <a:gs pos="48000">
                  <a:srgbClr val="B18DA9"/>
                </a:gs>
                <a:gs pos="100000">
                  <a:srgbClr val="D4D4D4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algn="ctr"/>
              <a:endParaRPr lang="ru-RU" sz="1000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60" name="Стрелка вниз 59"/>
            <p:cNvSpPr/>
            <p:nvPr/>
          </p:nvSpPr>
          <p:spPr>
            <a:xfrm>
              <a:off x="5462036" y="5490575"/>
              <a:ext cx="284813" cy="390459"/>
            </a:xfrm>
            <a:prstGeom prst="downArrow">
              <a:avLst/>
            </a:prstGeom>
            <a:gradFill flip="none" rotWithShape="1">
              <a:gsLst>
                <a:gs pos="0">
                  <a:srgbClr val="7A3C84"/>
                </a:gs>
                <a:gs pos="48000">
                  <a:srgbClr val="7195C1"/>
                </a:gs>
                <a:gs pos="100000">
                  <a:srgbClr val="00807D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algn="ctr"/>
              <a:endParaRPr lang="ru-RU" sz="1000" dirty="0" err="1" smtClean="0">
                <a:solidFill>
                  <a:schemeClr val="bg1"/>
                </a:solidFill>
              </a:endParaRPr>
            </a:p>
          </p:txBody>
        </p:sp>
      </p:grpSp>
      <p:sp>
        <p:nvSpPr>
          <p:cNvPr id="6" name="Скругленный прямоугольник 5"/>
          <p:cNvSpPr/>
          <p:nvPr/>
        </p:nvSpPr>
        <p:spPr>
          <a:xfrm>
            <a:off x="3147060" y="5900645"/>
            <a:ext cx="1156545" cy="568736"/>
          </a:xfrm>
          <a:prstGeom prst="roundRect">
            <a:avLst/>
          </a:prstGeom>
          <a:gradFill flip="none" rotWithShape="1">
            <a:gsLst>
              <a:gs pos="0">
                <a:srgbClr val="5A2B5F"/>
              </a:gs>
              <a:gs pos="48000">
                <a:srgbClr val="914797"/>
              </a:gs>
              <a:gs pos="100000">
                <a:srgbClr val="A96BA2"/>
              </a:gs>
            </a:gsLst>
            <a:lin ang="162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r>
              <a:rPr lang="ru-RU" sz="900" b="1" dirty="0" smtClean="0">
                <a:solidFill>
                  <a:schemeClr val="bg1"/>
                </a:solidFill>
              </a:rPr>
              <a:t>Простота для экспортера</a:t>
            </a: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4505971" y="5900645"/>
            <a:ext cx="1156545" cy="568736"/>
          </a:xfrm>
          <a:prstGeom prst="roundRect">
            <a:avLst/>
          </a:prstGeom>
          <a:gradFill flip="none" rotWithShape="1">
            <a:gsLst>
              <a:gs pos="0">
                <a:srgbClr val="5A2B5F"/>
              </a:gs>
              <a:gs pos="48000">
                <a:srgbClr val="914797"/>
              </a:gs>
              <a:gs pos="100000">
                <a:srgbClr val="A96BA2"/>
              </a:gs>
            </a:gsLst>
            <a:lin ang="162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r>
              <a:rPr lang="ru-RU" sz="900" b="1" dirty="0">
                <a:solidFill>
                  <a:schemeClr val="bg1"/>
                </a:solidFill>
              </a:rPr>
              <a:t>Н</a:t>
            </a:r>
            <a:r>
              <a:rPr lang="ru-RU" sz="900" b="1" dirty="0" smtClean="0">
                <a:solidFill>
                  <a:schemeClr val="bg1"/>
                </a:solidFill>
              </a:rPr>
              <a:t>аличие сервисных партнеров </a:t>
            </a:r>
            <a:endParaRPr lang="ru-RU" sz="900" b="1" dirty="0">
              <a:solidFill>
                <a:schemeClr val="bg1"/>
              </a:solidFill>
            </a:endParaRP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5880122" y="5896769"/>
            <a:ext cx="1156545" cy="568736"/>
          </a:xfrm>
          <a:prstGeom prst="roundRect">
            <a:avLst/>
          </a:prstGeom>
          <a:gradFill flip="none" rotWithShape="1">
            <a:gsLst>
              <a:gs pos="0">
                <a:srgbClr val="5A2B5F"/>
              </a:gs>
              <a:gs pos="48000">
                <a:srgbClr val="914797"/>
              </a:gs>
              <a:gs pos="100000">
                <a:srgbClr val="A96BA2"/>
              </a:gs>
            </a:gsLst>
            <a:lin ang="162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r>
              <a:rPr lang="ru-RU" sz="900" b="1" dirty="0" smtClean="0">
                <a:solidFill>
                  <a:schemeClr val="bg1"/>
                </a:solidFill>
              </a:rPr>
              <a:t>Простая структура финансирования</a:t>
            </a:r>
            <a:endParaRPr lang="ru-RU" sz="900" b="1" dirty="0">
              <a:solidFill>
                <a:schemeClr val="bg1"/>
              </a:solidFill>
            </a:endParaRPr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7227158" y="5900645"/>
            <a:ext cx="1156545" cy="568736"/>
          </a:xfrm>
          <a:prstGeom prst="roundRect">
            <a:avLst/>
          </a:prstGeom>
          <a:gradFill flip="none" rotWithShape="1">
            <a:gsLst>
              <a:gs pos="0">
                <a:srgbClr val="5A2B5F"/>
              </a:gs>
              <a:gs pos="48000">
                <a:srgbClr val="914797"/>
              </a:gs>
              <a:gs pos="100000">
                <a:srgbClr val="A96BA2"/>
              </a:gs>
            </a:gsLst>
            <a:lin ang="162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r>
              <a:rPr lang="ru-RU" sz="900" b="1" dirty="0" smtClean="0">
                <a:solidFill>
                  <a:schemeClr val="bg1"/>
                </a:solidFill>
              </a:rPr>
              <a:t>Широкий охват</a:t>
            </a:r>
            <a:endParaRPr lang="ru-RU" sz="900" b="1" dirty="0">
              <a:solidFill>
                <a:schemeClr val="bg1"/>
              </a:solidFill>
            </a:endParaRPr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8558955" y="5900645"/>
            <a:ext cx="1156545" cy="568736"/>
          </a:xfrm>
          <a:prstGeom prst="roundRect">
            <a:avLst/>
          </a:prstGeom>
          <a:gradFill flip="none" rotWithShape="1">
            <a:gsLst>
              <a:gs pos="0">
                <a:srgbClr val="5A2B5F"/>
              </a:gs>
              <a:gs pos="48000">
                <a:srgbClr val="914797"/>
              </a:gs>
              <a:gs pos="100000">
                <a:srgbClr val="A96BA2"/>
              </a:gs>
            </a:gsLst>
            <a:lin ang="162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r>
              <a:rPr lang="ru-RU" sz="900" b="1" dirty="0" smtClean="0">
                <a:solidFill>
                  <a:schemeClr val="bg1"/>
                </a:solidFill>
              </a:rPr>
              <a:t>Небольшие вложения</a:t>
            </a:r>
            <a:endParaRPr lang="ru-RU" sz="900" b="1" dirty="0">
              <a:solidFill>
                <a:schemeClr val="bg1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6638850" y="2246046"/>
            <a:ext cx="560795" cy="304800"/>
          </a:xfrm>
          <a:prstGeom prst="rect">
            <a:avLst/>
          </a:prstGeom>
          <a:noFill/>
        </p:spPr>
        <p:txBody>
          <a:bodyPr wrap="square" lIns="54610" tIns="54610" rIns="54610" bIns="54610" rtlCol="0">
            <a:noAutofit/>
          </a:bodyPr>
          <a:lstStyle/>
          <a:p>
            <a:pPr>
              <a:spcAft>
                <a:spcPts val="600"/>
              </a:spcAft>
            </a:pPr>
            <a:r>
              <a:rPr lang="ru-RU" sz="1000" b="1" dirty="0" smtClean="0">
                <a:solidFill>
                  <a:schemeClr val="tx2"/>
                </a:solidFill>
              </a:rPr>
              <a:t>Шаги:</a:t>
            </a:r>
          </a:p>
        </p:txBody>
      </p:sp>
    </p:spTree>
    <p:extLst>
      <p:ext uri="{BB962C8B-B14F-4D97-AF65-F5344CB8AC3E}">
        <p14:creationId xmlns:p14="http://schemas.microsoft.com/office/powerpoint/2010/main" val="2827380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147060" y="1767840"/>
            <a:ext cx="6568440" cy="3926066"/>
          </a:xfrm>
          <a:prstGeom prst="rect">
            <a:avLst/>
          </a:prstGeom>
          <a:solidFill>
            <a:srgbClr val="E4E4E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ru-RU" sz="1000" dirty="0" err="1" smtClean="0">
              <a:solidFill>
                <a:schemeClr val="bg1"/>
              </a:solidFill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366019" y="5032732"/>
            <a:ext cx="2453640" cy="1322348"/>
          </a:xfrm>
          <a:prstGeom prst="rect">
            <a:avLst/>
          </a:prstGeom>
          <a:solidFill>
            <a:srgbClr val="1BBF8C">
              <a:alpha val="67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ru-RU" sz="800" dirty="0" smtClean="0">
              <a:solidFill>
                <a:schemeClr val="bg1"/>
              </a:solidFill>
            </a:endParaRPr>
          </a:p>
          <a:p>
            <a:pPr algn="ctr"/>
            <a:endParaRPr lang="ru-RU" sz="800" dirty="0">
              <a:solidFill>
                <a:schemeClr val="bg1"/>
              </a:solidFill>
            </a:endParaRPr>
          </a:p>
          <a:p>
            <a:pPr algn="ctr"/>
            <a:r>
              <a:rPr lang="ru-RU" sz="800" dirty="0" smtClean="0">
                <a:solidFill>
                  <a:schemeClr val="bg1"/>
                </a:solidFill>
              </a:rPr>
              <a:t>Предлагаем использовать одного сервисного партнёра, который выведет неограниченное количество компаний-экспортёров (необходима консолидированная оплата его услуг)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624" y="1035207"/>
            <a:ext cx="9748417" cy="386579"/>
          </a:xfrm>
        </p:spPr>
        <p:txBody>
          <a:bodyPr/>
          <a:lstStyle/>
          <a:p>
            <a:r>
              <a:rPr lang="ru-RU" sz="1600" dirty="0" smtClean="0"/>
              <a:t>Модель 2: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/>
              <a:t>вывод на </a:t>
            </a:r>
            <a:r>
              <a:rPr lang="ru-RU" sz="1600" dirty="0" err="1"/>
              <a:t>маркетплейс</a:t>
            </a:r>
            <a:r>
              <a:rPr lang="ru-RU" sz="1600" dirty="0"/>
              <a:t> через </a:t>
            </a:r>
            <a:r>
              <a:rPr lang="ru-RU" sz="1600" dirty="0" smtClean="0"/>
              <a:t>оператора </a:t>
            </a:r>
            <a:r>
              <a:rPr lang="ru-RU" sz="1600" dirty="0" smtClean="0">
                <a:solidFill>
                  <a:srgbClr val="FF0000"/>
                </a:solidFill>
              </a:rPr>
              <a:t>при </a:t>
            </a:r>
            <a:r>
              <a:rPr lang="ru-RU" sz="1600" dirty="0">
                <a:solidFill>
                  <a:srgbClr val="FF0000"/>
                </a:solidFill>
              </a:rPr>
              <a:t>необходимости иметь местное юридическое </a:t>
            </a:r>
            <a:r>
              <a:rPr lang="ru-RU" sz="1600" dirty="0" smtClean="0">
                <a:solidFill>
                  <a:srgbClr val="FF0000"/>
                </a:solidFill>
              </a:rPr>
              <a:t>лицо </a:t>
            </a:r>
            <a:endParaRPr lang="ru-RU" sz="1600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-175802" y="2712918"/>
            <a:ext cx="2333549" cy="241508"/>
          </a:xfrm>
          <a:prstGeom prst="rect">
            <a:avLst/>
          </a:prstGeom>
          <a:noFill/>
        </p:spPr>
        <p:txBody>
          <a:bodyPr wrap="square" lIns="54610" tIns="54610" rIns="54610" bIns="54610" rtlCol="0">
            <a:noAutofit/>
          </a:bodyPr>
          <a:lstStyle/>
          <a:p>
            <a:pPr>
              <a:spcAft>
                <a:spcPts val="600"/>
              </a:spcAft>
            </a:pPr>
            <a:endParaRPr lang="ru-RU" sz="1000" dirty="0" smtClean="0">
              <a:solidFill>
                <a:schemeClr val="tx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80817" y="2521294"/>
            <a:ext cx="3105875" cy="2095302"/>
          </a:xfrm>
          <a:prstGeom prst="rect">
            <a:avLst/>
          </a:prstGeom>
          <a:noFill/>
        </p:spPr>
        <p:txBody>
          <a:bodyPr wrap="square" lIns="54610" tIns="54610" rIns="54610" bIns="54610" rtlCol="0">
            <a:noAutofit/>
          </a:bodyPr>
          <a:lstStyle/>
          <a:p>
            <a:pPr marL="228600" indent="-228600">
              <a:spcAft>
                <a:spcPts val="600"/>
              </a:spcAft>
              <a:buFont typeface="+mj-lt"/>
              <a:buAutoNum type="arabicPeriod"/>
            </a:pPr>
            <a:r>
              <a:rPr lang="ru-RU" sz="1000" b="1" dirty="0" smtClean="0"/>
              <a:t>Экспортер</a:t>
            </a:r>
            <a:r>
              <a:rPr lang="ru-RU" sz="1000" dirty="0" smtClean="0"/>
              <a:t> делает запрос через </a:t>
            </a:r>
            <a:br>
              <a:rPr lang="ru-RU" sz="1000" dirty="0" smtClean="0"/>
            </a:br>
            <a:r>
              <a:rPr lang="ru-RU" sz="1000" b="1" dirty="0" smtClean="0"/>
              <a:t>Личный кабинет</a:t>
            </a:r>
          </a:p>
          <a:p>
            <a:pPr marL="228600" indent="-228600">
              <a:spcAft>
                <a:spcPts val="600"/>
              </a:spcAft>
              <a:buFont typeface="+mj-lt"/>
              <a:buAutoNum type="arabicPeriod"/>
            </a:pPr>
            <a:r>
              <a:rPr lang="ru-RU" sz="1000" b="1" dirty="0"/>
              <a:t>РЭЦ</a:t>
            </a:r>
            <a:r>
              <a:rPr lang="ru-RU" sz="1000" dirty="0"/>
              <a:t> согласовывает с Экспортером критерии и направляет инфо </a:t>
            </a:r>
            <a:r>
              <a:rPr lang="ru-RU" sz="1000" b="1" dirty="0"/>
              <a:t>Сервисному </a:t>
            </a:r>
            <a:r>
              <a:rPr lang="ru-RU" sz="1000" b="1" dirty="0" smtClean="0"/>
              <a:t>партнеру</a:t>
            </a:r>
          </a:p>
          <a:p>
            <a:pPr marL="228600" indent="-228600">
              <a:spcAft>
                <a:spcPts val="600"/>
              </a:spcAft>
              <a:buFont typeface="+mj-lt"/>
              <a:buAutoNum type="arabicPeriod"/>
            </a:pPr>
            <a:r>
              <a:rPr lang="ru-RU" sz="1000" b="1" dirty="0"/>
              <a:t>Сервисный партнер </a:t>
            </a:r>
            <a:r>
              <a:rPr lang="ru-RU" sz="1000" dirty="0"/>
              <a:t>связывается с </a:t>
            </a:r>
            <a:r>
              <a:rPr lang="ru-RU" sz="1000" b="1" dirty="0"/>
              <a:t>Экспортером</a:t>
            </a:r>
            <a:r>
              <a:rPr lang="ru-RU" sz="1000" dirty="0"/>
              <a:t> и размещает продукцию на </a:t>
            </a:r>
            <a:r>
              <a:rPr lang="ru-RU" sz="1000" dirty="0" smtClean="0"/>
              <a:t>нескольких </a:t>
            </a:r>
            <a:r>
              <a:rPr lang="ru-RU" sz="1000" dirty="0" err="1" smtClean="0"/>
              <a:t>маркетплейсах</a:t>
            </a:r>
            <a:endParaRPr lang="ru-RU" sz="1000" dirty="0" smtClean="0"/>
          </a:p>
          <a:p>
            <a:pPr marL="228600" indent="-228600">
              <a:spcAft>
                <a:spcPts val="600"/>
              </a:spcAft>
              <a:buFont typeface="+mj-lt"/>
              <a:buAutoNum type="arabicPeriod"/>
            </a:pPr>
            <a:r>
              <a:rPr lang="ru-RU" sz="1000" b="1" dirty="0"/>
              <a:t>Покупатель</a:t>
            </a:r>
            <a:r>
              <a:rPr lang="ru-RU" sz="1000" dirty="0"/>
              <a:t> заходит на </a:t>
            </a:r>
            <a:r>
              <a:rPr lang="ru-RU" sz="1000" b="1" dirty="0" err="1" smtClean="0"/>
              <a:t>маркетплейсы</a:t>
            </a:r>
            <a:r>
              <a:rPr lang="ru-RU" sz="1000" dirty="0" smtClean="0"/>
              <a:t> </a:t>
            </a:r>
            <a:r>
              <a:rPr lang="ru-RU" sz="1000" dirty="0"/>
              <a:t>и покупает </a:t>
            </a:r>
            <a:r>
              <a:rPr lang="ru-RU" sz="1000" dirty="0" smtClean="0"/>
              <a:t>товар</a:t>
            </a:r>
          </a:p>
          <a:p>
            <a:pPr marL="228600" indent="-228600">
              <a:spcAft>
                <a:spcPts val="600"/>
              </a:spcAft>
              <a:buFont typeface="+mj-lt"/>
              <a:buAutoNum type="arabicPeriod"/>
            </a:pPr>
            <a:r>
              <a:rPr lang="ru-RU" sz="1000" b="1" dirty="0" smtClean="0"/>
              <a:t>Сервисный партнер </a:t>
            </a:r>
            <a:r>
              <a:rPr lang="ru-RU" sz="1000" dirty="0" smtClean="0"/>
              <a:t>обеспечивает доставку товара </a:t>
            </a:r>
            <a:r>
              <a:rPr lang="ru-RU" sz="1000" b="1" dirty="0" smtClean="0"/>
              <a:t>Покупателю</a:t>
            </a:r>
            <a:endParaRPr lang="ru-RU" sz="1000" b="1" dirty="0"/>
          </a:p>
          <a:p>
            <a:pPr marL="228600" indent="-228600">
              <a:spcAft>
                <a:spcPts val="600"/>
              </a:spcAft>
              <a:buFont typeface="+mj-lt"/>
              <a:buAutoNum type="arabicPeriod"/>
            </a:pPr>
            <a:endParaRPr lang="ru-RU" sz="1000" dirty="0"/>
          </a:p>
          <a:p>
            <a:pPr marL="228600" indent="-228600">
              <a:spcAft>
                <a:spcPts val="600"/>
              </a:spcAft>
              <a:buFont typeface="+mj-lt"/>
              <a:buAutoNum type="arabicPeriod"/>
            </a:pPr>
            <a:endParaRPr lang="ru-RU" sz="1000" dirty="0" smtClean="0"/>
          </a:p>
        </p:txBody>
      </p:sp>
      <p:sp>
        <p:nvSpPr>
          <p:cNvPr id="48" name="Прямоугольник 47"/>
          <p:cNvSpPr/>
          <p:nvPr/>
        </p:nvSpPr>
        <p:spPr>
          <a:xfrm>
            <a:off x="487111" y="4606485"/>
            <a:ext cx="2220499" cy="416136"/>
          </a:xfrm>
          <a:prstGeom prst="rect">
            <a:avLst/>
          </a:prstGeom>
          <a:solidFill>
            <a:schemeClr val="bg1"/>
          </a:solidFill>
          <a:ln w="12700">
            <a:solidFill>
              <a:srgbClr val="0091DA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000" tIns="54000" rIns="54000" bIns="54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800" dirty="0">
                <a:solidFill>
                  <a:srgbClr val="00338D"/>
                </a:solidFill>
              </a:rPr>
              <a:t>Tmall.com 500M </a:t>
            </a:r>
            <a:r>
              <a:rPr lang="ru-RU" sz="800" dirty="0">
                <a:solidFill>
                  <a:srgbClr val="00338D"/>
                </a:solidFill>
              </a:rPr>
              <a:t>посещений / мес.</a:t>
            </a:r>
          </a:p>
          <a:p>
            <a:pPr algn="ctr"/>
            <a:r>
              <a:rPr lang="en-US" sz="800" dirty="0">
                <a:solidFill>
                  <a:srgbClr val="00338D"/>
                </a:solidFill>
              </a:rPr>
              <a:t>JD.com 600M </a:t>
            </a:r>
            <a:r>
              <a:rPr lang="ru-RU" sz="800" dirty="0">
                <a:solidFill>
                  <a:srgbClr val="00338D"/>
                </a:solidFill>
              </a:rPr>
              <a:t>посещений / мес.</a:t>
            </a:r>
          </a:p>
          <a:p>
            <a:pPr algn="ctr"/>
            <a:r>
              <a:rPr lang="en-US" sz="800" dirty="0">
                <a:solidFill>
                  <a:srgbClr val="00338D"/>
                </a:solidFill>
              </a:rPr>
              <a:t>WeChat </a:t>
            </a:r>
            <a:r>
              <a:rPr lang="ru-RU" sz="800" dirty="0">
                <a:solidFill>
                  <a:srgbClr val="00338D"/>
                </a:solidFill>
              </a:rPr>
              <a:t> более </a:t>
            </a:r>
            <a:r>
              <a:rPr lang="en-US" sz="800" dirty="0">
                <a:solidFill>
                  <a:srgbClr val="00338D"/>
                </a:solidFill>
              </a:rPr>
              <a:t>1B</a:t>
            </a:r>
            <a:r>
              <a:rPr lang="ru-RU" sz="800" dirty="0">
                <a:solidFill>
                  <a:srgbClr val="00338D"/>
                </a:solidFill>
              </a:rPr>
              <a:t> пользователей</a:t>
            </a:r>
            <a:r>
              <a:rPr lang="en-US" sz="800" dirty="0">
                <a:solidFill>
                  <a:srgbClr val="00338D"/>
                </a:solidFill>
              </a:rPr>
              <a:t> </a:t>
            </a:r>
            <a:endParaRPr lang="ru-RU" sz="800" dirty="0">
              <a:solidFill>
                <a:srgbClr val="00338D"/>
              </a:solidFill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476196" y="5229906"/>
            <a:ext cx="2220499" cy="324267"/>
          </a:xfrm>
          <a:prstGeom prst="rect">
            <a:avLst/>
          </a:prstGeom>
          <a:solidFill>
            <a:schemeClr val="bg1"/>
          </a:solidFill>
          <a:ln w="12700">
            <a:solidFill>
              <a:srgbClr val="0091DA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000" tIns="54000" rIns="54000" bIns="54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800" dirty="0">
                <a:solidFill>
                  <a:srgbClr val="00338D"/>
                </a:solidFill>
              </a:rPr>
              <a:t>регистрация аккаунта + маркетинг =</a:t>
            </a:r>
            <a:br>
              <a:rPr lang="ru-RU" sz="800" dirty="0">
                <a:solidFill>
                  <a:srgbClr val="00338D"/>
                </a:solidFill>
              </a:rPr>
            </a:br>
            <a:r>
              <a:rPr lang="ru-RU" sz="800" dirty="0">
                <a:solidFill>
                  <a:srgbClr val="00338D"/>
                </a:solidFill>
              </a:rPr>
              <a:t>от 50 000$ до 100 000$ на 1 экспортера</a:t>
            </a:r>
          </a:p>
        </p:txBody>
      </p:sp>
      <p:sp>
        <p:nvSpPr>
          <p:cNvPr id="50" name="Прямоугольник 49"/>
          <p:cNvSpPr/>
          <p:nvPr/>
        </p:nvSpPr>
        <p:spPr>
          <a:xfrm>
            <a:off x="472801" y="5022621"/>
            <a:ext cx="1653541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b="1" dirty="0" smtClean="0">
                <a:solidFill>
                  <a:srgbClr val="00338D"/>
                </a:solidFill>
              </a:rPr>
              <a:t>Стоимость входа:</a:t>
            </a:r>
            <a:endParaRPr lang="ru-RU" sz="900" b="1" dirty="0">
              <a:solidFill>
                <a:srgbClr val="00338D"/>
              </a:solidFill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483714" y="4385764"/>
            <a:ext cx="1653541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b="1" dirty="0" smtClean="0">
                <a:solidFill>
                  <a:srgbClr val="00338D"/>
                </a:solidFill>
              </a:rPr>
              <a:t>Охват аудитории:</a:t>
            </a:r>
            <a:endParaRPr lang="ru-RU" sz="900" b="1" dirty="0">
              <a:solidFill>
                <a:srgbClr val="00338D"/>
              </a:solidFill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483714" y="2116935"/>
            <a:ext cx="2220499" cy="1040790"/>
          </a:xfrm>
          <a:prstGeom prst="rect">
            <a:avLst/>
          </a:prstGeom>
          <a:solidFill>
            <a:schemeClr val="bg1"/>
          </a:solidFill>
          <a:ln w="12700">
            <a:solidFill>
              <a:srgbClr val="0091DA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000" tIns="54000" rIns="54000" bIns="54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228600" indent="-228600">
              <a:buAutoNum type="arabicPeriod"/>
            </a:pPr>
            <a:r>
              <a:rPr lang="ru-RU" sz="800" dirty="0" smtClean="0">
                <a:solidFill>
                  <a:srgbClr val="00338D"/>
                </a:solidFill>
              </a:rPr>
              <a:t>Обязательная сертификация товара</a:t>
            </a:r>
          </a:p>
          <a:p>
            <a:pPr marL="228600" indent="-228600">
              <a:buAutoNum type="arabicPeriod"/>
            </a:pPr>
            <a:r>
              <a:rPr lang="ru-RU" sz="800" dirty="0" smtClean="0">
                <a:solidFill>
                  <a:srgbClr val="00338D"/>
                </a:solidFill>
              </a:rPr>
              <a:t>Обязательная подача документов на регистрацию торговой марки</a:t>
            </a:r>
          </a:p>
          <a:p>
            <a:pPr marL="228600" indent="-228600">
              <a:buAutoNum type="arabicPeriod"/>
            </a:pPr>
            <a:r>
              <a:rPr lang="ru-RU" sz="800" dirty="0" smtClean="0">
                <a:solidFill>
                  <a:srgbClr val="00338D"/>
                </a:solidFill>
              </a:rPr>
              <a:t>Доставка до склада сервисного партнёра на территории иностранного государства</a:t>
            </a:r>
            <a:endParaRPr lang="ru-RU" sz="800" dirty="0">
              <a:solidFill>
                <a:srgbClr val="00338D"/>
              </a:solidFill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480319" y="1909650"/>
            <a:ext cx="1920241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b="1" dirty="0" smtClean="0">
                <a:solidFill>
                  <a:srgbClr val="00338D"/>
                </a:solidFill>
              </a:rPr>
              <a:t>Требования в Экспортеру:</a:t>
            </a:r>
            <a:endParaRPr lang="ru-RU" sz="900" b="1" dirty="0">
              <a:solidFill>
                <a:srgbClr val="00338D"/>
              </a:solidFill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479591" y="3351487"/>
            <a:ext cx="2220499" cy="1040790"/>
          </a:xfrm>
          <a:prstGeom prst="rect">
            <a:avLst/>
          </a:prstGeom>
          <a:solidFill>
            <a:schemeClr val="bg1"/>
          </a:solidFill>
          <a:ln w="12700">
            <a:solidFill>
              <a:srgbClr val="0091DA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000" tIns="54000" rIns="54000" bIns="54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228600" indent="-228600">
              <a:buAutoNum type="arabicPeriod"/>
            </a:pPr>
            <a:r>
              <a:rPr lang="ru-RU" sz="800" dirty="0" smtClean="0">
                <a:solidFill>
                  <a:srgbClr val="00338D"/>
                </a:solidFill>
              </a:rPr>
              <a:t>Организация сертификации товара</a:t>
            </a:r>
          </a:p>
          <a:p>
            <a:pPr marL="228600" indent="-228600">
              <a:buAutoNum type="arabicPeriod"/>
            </a:pPr>
            <a:r>
              <a:rPr lang="ru-RU" sz="800" dirty="0" smtClean="0">
                <a:solidFill>
                  <a:srgbClr val="00338D"/>
                </a:solidFill>
              </a:rPr>
              <a:t>Организация процесса по регистрации торговой марки</a:t>
            </a:r>
          </a:p>
          <a:p>
            <a:pPr marL="228600" indent="-228600">
              <a:buAutoNum type="arabicPeriod"/>
            </a:pPr>
            <a:r>
              <a:rPr lang="ru-RU" sz="800" dirty="0" smtClean="0">
                <a:solidFill>
                  <a:srgbClr val="00338D"/>
                </a:solidFill>
              </a:rPr>
              <a:t>Управление онлайн павильоном на </a:t>
            </a:r>
            <a:r>
              <a:rPr lang="ru-RU" sz="800" dirty="0" err="1" smtClean="0">
                <a:solidFill>
                  <a:srgbClr val="00338D"/>
                </a:solidFill>
              </a:rPr>
              <a:t>маркетплейсе</a:t>
            </a:r>
            <a:r>
              <a:rPr lang="ru-RU" sz="800" dirty="0" smtClean="0">
                <a:solidFill>
                  <a:srgbClr val="00338D"/>
                </a:solidFill>
              </a:rPr>
              <a:t>, включая маркетинговое продвижение</a:t>
            </a:r>
          </a:p>
          <a:p>
            <a:pPr marL="228600" indent="-228600">
              <a:buAutoNum type="arabicPeriod"/>
            </a:pPr>
            <a:r>
              <a:rPr lang="ru-RU" sz="800" dirty="0" smtClean="0">
                <a:solidFill>
                  <a:srgbClr val="00338D"/>
                </a:solidFill>
              </a:rPr>
              <a:t>Доставка до конечного покупателя</a:t>
            </a:r>
            <a:endParaRPr lang="ru-RU" sz="800" dirty="0">
              <a:solidFill>
                <a:srgbClr val="00338D"/>
              </a:solidFill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476196" y="3144202"/>
            <a:ext cx="1920241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b="1" dirty="0" smtClean="0">
                <a:solidFill>
                  <a:srgbClr val="00338D"/>
                </a:solidFill>
              </a:rPr>
              <a:t>Услуги Оператора:</a:t>
            </a:r>
            <a:endParaRPr lang="ru-RU" sz="900" b="1" dirty="0">
              <a:solidFill>
                <a:srgbClr val="00338D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147060" y="5900645"/>
            <a:ext cx="1156545" cy="568736"/>
          </a:xfrm>
          <a:prstGeom prst="round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4800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</a:gsLst>
            <a:lin ang="162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r>
              <a:rPr lang="ru-RU" sz="900" b="1" dirty="0" smtClean="0">
                <a:solidFill>
                  <a:schemeClr val="bg1"/>
                </a:solidFill>
              </a:rPr>
              <a:t>Экспортеру не надо открывать местное юр. лицо</a:t>
            </a: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4505971" y="5900645"/>
            <a:ext cx="1156545" cy="568736"/>
          </a:xfrm>
          <a:prstGeom prst="round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4800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</a:gsLst>
            <a:lin ang="162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r>
              <a:rPr lang="ru-RU" sz="900" b="1" dirty="0" smtClean="0">
                <a:solidFill>
                  <a:schemeClr val="bg1"/>
                </a:solidFill>
              </a:rPr>
              <a:t>Покрытие высоких затрат на входе</a:t>
            </a:r>
            <a:endParaRPr lang="ru-RU" sz="900" b="1" dirty="0">
              <a:solidFill>
                <a:schemeClr val="bg1"/>
              </a:solidFill>
            </a:endParaRP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5880122" y="5896769"/>
            <a:ext cx="1156545" cy="568736"/>
          </a:xfrm>
          <a:prstGeom prst="round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4800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</a:gsLst>
            <a:lin ang="162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r>
              <a:rPr lang="ru-RU" sz="900" b="1" dirty="0" smtClean="0">
                <a:solidFill>
                  <a:schemeClr val="bg1"/>
                </a:solidFill>
              </a:rPr>
              <a:t>Прямой доступ к огромному рынку КНР и Азии</a:t>
            </a:r>
            <a:endParaRPr lang="ru-RU" sz="900" b="1" dirty="0">
              <a:solidFill>
                <a:schemeClr val="bg1"/>
              </a:solidFill>
            </a:endParaRPr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7227158" y="5900645"/>
            <a:ext cx="1156545" cy="568736"/>
          </a:xfrm>
          <a:prstGeom prst="round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4800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</a:gsLst>
            <a:lin ang="162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r>
              <a:rPr lang="ru-RU" sz="900" b="1" dirty="0" smtClean="0">
                <a:solidFill>
                  <a:schemeClr val="bg1"/>
                </a:solidFill>
              </a:rPr>
              <a:t>Выход на несколько </a:t>
            </a:r>
            <a:r>
              <a:rPr lang="ru-RU" sz="900" b="1" dirty="0" err="1" smtClean="0">
                <a:solidFill>
                  <a:schemeClr val="bg1"/>
                </a:solidFill>
              </a:rPr>
              <a:t>маркетплейсов</a:t>
            </a:r>
            <a:r>
              <a:rPr lang="ru-RU" sz="900" b="1" dirty="0" smtClean="0">
                <a:solidFill>
                  <a:schemeClr val="bg1"/>
                </a:solidFill>
              </a:rPr>
              <a:t> сразу</a:t>
            </a:r>
            <a:endParaRPr lang="ru-RU" sz="900" b="1" dirty="0">
              <a:solidFill>
                <a:schemeClr val="bg1"/>
              </a:solidFill>
            </a:endParaRPr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8558955" y="5900645"/>
            <a:ext cx="1156545" cy="568736"/>
          </a:xfrm>
          <a:prstGeom prst="round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4800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</a:gsLst>
            <a:lin ang="162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r>
              <a:rPr lang="ru-RU" sz="900" b="1" dirty="0" smtClean="0">
                <a:solidFill>
                  <a:schemeClr val="bg1"/>
                </a:solidFill>
              </a:rPr>
              <a:t>Надежность</a:t>
            </a:r>
            <a:endParaRPr lang="ru-RU" sz="900" b="1" dirty="0">
              <a:solidFill>
                <a:schemeClr val="bg1"/>
              </a:solidFill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3606905" y="2166717"/>
            <a:ext cx="2558708" cy="2988996"/>
          </a:xfrm>
          <a:prstGeom prst="rect">
            <a:avLst/>
          </a:prstGeom>
          <a:solidFill>
            <a:schemeClr val="accent3">
              <a:lumMod val="20000"/>
              <a:lumOff val="80000"/>
              <a:alpha val="50000"/>
            </a:schemeClr>
          </a:solidFill>
          <a:ln w="12700">
            <a:solidFill>
              <a:srgbClr val="0097E2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ru-RU" sz="1400" b="1" dirty="0" smtClean="0">
              <a:solidFill>
                <a:schemeClr val="bg1"/>
              </a:solidFill>
            </a:endParaRPr>
          </a:p>
        </p:txBody>
      </p:sp>
      <p:sp>
        <p:nvSpPr>
          <p:cNvPr id="62" name="Скругленный прямоугольник 61"/>
          <p:cNvSpPr/>
          <p:nvPr/>
        </p:nvSpPr>
        <p:spPr>
          <a:xfrm>
            <a:off x="3799795" y="2546011"/>
            <a:ext cx="2220499" cy="161146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r>
              <a:rPr lang="ru-RU" sz="1000" b="1" dirty="0" smtClean="0">
                <a:solidFill>
                  <a:schemeClr val="bg1"/>
                </a:solidFill>
              </a:rPr>
              <a:t>Экспортер</a:t>
            </a:r>
          </a:p>
        </p:txBody>
      </p:sp>
      <p:sp>
        <p:nvSpPr>
          <p:cNvPr id="63" name="Скругленный прямоугольник 62"/>
          <p:cNvSpPr/>
          <p:nvPr/>
        </p:nvSpPr>
        <p:spPr>
          <a:xfrm>
            <a:off x="3799794" y="3079812"/>
            <a:ext cx="2220499" cy="161146"/>
          </a:xfrm>
          <a:prstGeom prst="round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r>
              <a:rPr lang="ru-RU" sz="1000" b="1" dirty="0" smtClean="0">
                <a:solidFill>
                  <a:schemeClr val="bg1"/>
                </a:solidFill>
              </a:rPr>
              <a:t>РЭЦ</a:t>
            </a:r>
          </a:p>
        </p:txBody>
      </p:sp>
      <p:sp>
        <p:nvSpPr>
          <p:cNvPr id="64" name="Прямоугольник 63"/>
          <p:cNvSpPr/>
          <p:nvPr/>
        </p:nvSpPr>
        <p:spPr>
          <a:xfrm>
            <a:off x="3799794" y="3239976"/>
            <a:ext cx="2220499" cy="322292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r>
              <a:rPr lang="ru-RU" sz="1000" b="1" dirty="0" smtClean="0">
                <a:solidFill>
                  <a:schemeClr val="tx2"/>
                </a:solidFill>
              </a:rPr>
              <a:t>Услуга РЭЦ:</a:t>
            </a:r>
            <a:r>
              <a:rPr lang="ru-RU" sz="1000" b="1" dirty="0" smtClean="0">
                <a:solidFill>
                  <a:schemeClr val="bg1"/>
                </a:solidFill>
              </a:rPr>
              <a:t> </a:t>
            </a:r>
            <a:br>
              <a:rPr lang="ru-RU" sz="1000" b="1" dirty="0" smtClean="0">
                <a:solidFill>
                  <a:schemeClr val="bg1"/>
                </a:solidFill>
              </a:rPr>
            </a:br>
            <a:r>
              <a:rPr lang="ru-RU" sz="1000" b="1" dirty="0" smtClean="0">
                <a:solidFill>
                  <a:schemeClr val="bg1"/>
                </a:solidFill>
              </a:rPr>
              <a:t>Размещение на </a:t>
            </a:r>
            <a:r>
              <a:rPr lang="ru-RU" sz="1000" b="1" dirty="0" err="1" smtClean="0">
                <a:solidFill>
                  <a:schemeClr val="bg1"/>
                </a:solidFill>
              </a:rPr>
              <a:t>маркетплейсе</a:t>
            </a:r>
            <a:endParaRPr lang="ru-RU" sz="1000" b="1" dirty="0" smtClean="0">
              <a:solidFill>
                <a:schemeClr val="bg1"/>
              </a:solidFill>
            </a:endParaRPr>
          </a:p>
        </p:txBody>
      </p:sp>
      <p:sp>
        <p:nvSpPr>
          <p:cNvPr id="65" name="Стрелка вниз 64"/>
          <p:cNvSpPr/>
          <p:nvPr/>
        </p:nvSpPr>
        <p:spPr>
          <a:xfrm>
            <a:off x="4636133" y="2702695"/>
            <a:ext cx="547820" cy="372022"/>
          </a:xfrm>
          <a:prstGeom prst="downArrow">
            <a:avLst/>
          </a:prstGeom>
          <a:gradFill flip="none" rotWithShape="1">
            <a:gsLst>
              <a:gs pos="0">
                <a:srgbClr val="009A44"/>
              </a:gs>
              <a:gs pos="48000">
                <a:srgbClr val="00A3A1"/>
              </a:gs>
              <a:gs pos="100000">
                <a:srgbClr val="005BBD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>
              <a:spcBef>
                <a:spcPts val="300"/>
              </a:spcBef>
            </a:pPr>
            <a:r>
              <a:rPr lang="ru-RU" sz="900" b="1" dirty="0" smtClean="0">
                <a:solidFill>
                  <a:schemeClr val="bg1"/>
                </a:solidFill>
              </a:rPr>
              <a:t>ЛК</a:t>
            </a:r>
          </a:p>
        </p:txBody>
      </p:sp>
      <p:sp>
        <p:nvSpPr>
          <p:cNvPr id="66" name="Скругленный прямоугольник 65"/>
          <p:cNvSpPr/>
          <p:nvPr/>
        </p:nvSpPr>
        <p:spPr>
          <a:xfrm>
            <a:off x="3799794" y="3790483"/>
            <a:ext cx="2220499" cy="161146"/>
          </a:xfrm>
          <a:prstGeom prst="roundRect">
            <a:avLst/>
          </a:prstGeom>
          <a:gradFill flip="none" rotWithShape="1">
            <a:gsLst>
              <a:gs pos="0">
                <a:srgbClr val="007673"/>
              </a:gs>
              <a:gs pos="48000">
                <a:srgbClr val="00A3A1"/>
              </a:gs>
              <a:gs pos="100000">
                <a:srgbClr val="0DFFF9"/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r>
              <a:rPr lang="ru-RU" sz="1000" b="1" dirty="0" smtClean="0">
                <a:solidFill>
                  <a:schemeClr val="bg1"/>
                </a:solidFill>
              </a:rPr>
              <a:t>Сервисный партнёр</a:t>
            </a:r>
            <a:endParaRPr lang="ru-RU" sz="1000" b="1" dirty="0">
              <a:solidFill>
                <a:schemeClr val="bg1"/>
              </a:solidFill>
            </a:endParaRPr>
          </a:p>
        </p:txBody>
      </p:sp>
      <p:sp>
        <p:nvSpPr>
          <p:cNvPr id="67" name="Стрелка вниз 66"/>
          <p:cNvSpPr/>
          <p:nvPr/>
        </p:nvSpPr>
        <p:spPr>
          <a:xfrm>
            <a:off x="4765937" y="3562267"/>
            <a:ext cx="284813" cy="225647"/>
          </a:xfrm>
          <a:prstGeom prst="downArrow">
            <a:avLst/>
          </a:prstGeom>
          <a:gradFill flip="none" rotWithShape="1">
            <a:gsLst>
              <a:gs pos="0">
                <a:srgbClr val="CE201C"/>
              </a:gs>
              <a:gs pos="48000">
                <a:srgbClr val="E85652"/>
              </a:gs>
              <a:gs pos="100000">
                <a:srgbClr val="EC8A9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ru-RU" sz="1000" dirty="0" err="1" smtClean="0">
              <a:solidFill>
                <a:schemeClr val="bg1"/>
              </a:solidFill>
            </a:endParaRPr>
          </a:p>
        </p:txBody>
      </p:sp>
      <p:sp>
        <p:nvSpPr>
          <p:cNvPr id="68" name="Скругленный прямоугольник 67"/>
          <p:cNvSpPr/>
          <p:nvPr/>
        </p:nvSpPr>
        <p:spPr>
          <a:xfrm>
            <a:off x="4442291" y="2026000"/>
            <a:ext cx="887935" cy="294712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</a:rPr>
              <a:t>М2</a:t>
            </a:r>
          </a:p>
        </p:txBody>
      </p:sp>
      <p:sp>
        <p:nvSpPr>
          <p:cNvPr id="69" name="Скругленный прямоугольник 68"/>
          <p:cNvSpPr/>
          <p:nvPr/>
        </p:nvSpPr>
        <p:spPr>
          <a:xfrm>
            <a:off x="3677120" y="4341700"/>
            <a:ext cx="792000" cy="161146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r>
              <a:rPr lang="ru-RU" sz="800" b="1" dirty="0" err="1" smtClean="0">
                <a:solidFill>
                  <a:schemeClr val="bg1"/>
                </a:solidFill>
              </a:rPr>
              <a:t>Маркетплейс</a:t>
            </a:r>
            <a:endParaRPr lang="ru-RU" sz="800" b="1" dirty="0" smtClean="0">
              <a:solidFill>
                <a:schemeClr val="bg1"/>
              </a:solidFill>
            </a:endParaRPr>
          </a:p>
        </p:txBody>
      </p:sp>
      <p:sp>
        <p:nvSpPr>
          <p:cNvPr id="70" name="Стрелка вниз 69"/>
          <p:cNvSpPr/>
          <p:nvPr/>
        </p:nvSpPr>
        <p:spPr>
          <a:xfrm>
            <a:off x="4340160" y="3950795"/>
            <a:ext cx="284813" cy="390459"/>
          </a:xfrm>
          <a:prstGeom prst="downArrow">
            <a:avLst/>
          </a:prstGeom>
          <a:gradFill flip="none" rotWithShape="1">
            <a:gsLst>
              <a:gs pos="0">
                <a:srgbClr val="7A3C84"/>
              </a:gs>
              <a:gs pos="48000">
                <a:srgbClr val="7195C1"/>
              </a:gs>
              <a:gs pos="100000">
                <a:srgbClr val="00807D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ru-RU" sz="1000" dirty="0" err="1" smtClean="0">
              <a:solidFill>
                <a:schemeClr val="bg1"/>
              </a:solidFill>
            </a:endParaRPr>
          </a:p>
        </p:txBody>
      </p:sp>
      <p:sp>
        <p:nvSpPr>
          <p:cNvPr id="71" name="Скругленный прямоугольник 70"/>
          <p:cNvSpPr/>
          <p:nvPr/>
        </p:nvSpPr>
        <p:spPr>
          <a:xfrm>
            <a:off x="3776176" y="4886461"/>
            <a:ext cx="2220499" cy="161146"/>
          </a:xfrm>
          <a:prstGeom prst="roundRect">
            <a:avLst/>
          </a:prstGeom>
          <a:gradFill flip="none" rotWithShape="1">
            <a:gsLst>
              <a:gs pos="0">
                <a:schemeClr val="tx1">
                  <a:lumMod val="65000"/>
                  <a:lumOff val="35000"/>
                </a:schemeClr>
              </a:gs>
              <a:gs pos="48000">
                <a:schemeClr val="bg1">
                  <a:lumMod val="50000"/>
                </a:schemeClr>
              </a:gs>
              <a:gs pos="100000">
                <a:schemeClr val="bg1">
                  <a:lumMod val="8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r>
              <a:rPr lang="ru-RU" sz="1000" b="1" dirty="0" smtClean="0">
                <a:solidFill>
                  <a:schemeClr val="bg1"/>
                </a:solidFill>
              </a:rPr>
              <a:t>Покупатель</a:t>
            </a:r>
          </a:p>
        </p:txBody>
      </p:sp>
      <p:sp>
        <p:nvSpPr>
          <p:cNvPr id="72" name="Стрелка вниз 71"/>
          <p:cNvSpPr/>
          <p:nvPr/>
        </p:nvSpPr>
        <p:spPr>
          <a:xfrm rot="10800000">
            <a:off x="4744020" y="4497949"/>
            <a:ext cx="284813" cy="390459"/>
          </a:xfrm>
          <a:prstGeom prst="downArrow">
            <a:avLst/>
          </a:prstGeom>
          <a:gradFill flip="none" rotWithShape="1">
            <a:gsLst>
              <a:gs pos="0">
                <a:srgbClr val="6A1775"/>
              </a:gs>
              <a:gs pos="48000">
                <a:srgbClr val="B18DA9"/>
              </a:gs>
              <a:gs pos="100000">
                <a:srgbClr val="D4D4D4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ru-RU" sz="1000" dirty="0" err="1" smtClean="0">
              <a:solidFill>
                <a:schemeClr val="bg1"/>
              </a:solidFill>
            </a:endParaRPr>
          </a:p>
        </p:txBody>
      </p:sp>
      <p:sp>
        <p:nvSpPr>
          <p:cNvPr id="73" name="Стрелка вниз 72"/>
          <p:cNvSpPr/>
          <p:nvPr/>
        </p:nvSpPr>
        <p:spPr>
          <a:xfrm>
            <a:off x="5120630" y="3950794"/>
            <a:ext cx="284813" cy="390459"/>
          </a:xfrm>
          <a:prstGeom prst="downArrow">
            <a:avLst/>
          </a:prstGeom>
          <a:gradFill flip="none" rotWithShape="1">
            <a:gsLst>
              <a:gs pos="0">
                <a:srgbClr val="7A3C84"/>
              </a:gs>
              <a:gs pos="48000">
                <a:srgbClr val="7195C1"/>
              </a:gs>
              <a:gs pos="100000">
                <a:srgbClr val="00807D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ru-RU" sz="1000" dirty="0" err="1" smtClean="0">
              <a:solidFill>
                <a:schemeClr val="bg1"/>
              </a:solidFill>
            </a:endParaRPr>
          </a:p>
        </p:txBody>
      </p:sp>
      <p:sp>
        <p:nvSpPr>
          <p:cNvPr id="75" name="Скругленный прямоугольник 74"/>
          <p:cNvSpPr/>
          <p:nvPr/>
        </p:nvSpPr>
        <p:spPr>
          <a:xfrm>
            <a:off x="4490259" y="4343251"/>
            <a:ext cx="792000" cy="161146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r>
              <a:rPr lang="ru-RU" sz="800" b="1" dirty="0" err="1" smtClean="0">
                <a:solidFill>
                  <a:schemeClr val="bg1"/>
                </a:solidFill>
              </a:rPr>
              <a:t>Маркетплейс</a:t>
            </a:r>
            <a:endParaRPr lang="ru-RU" sz="800" b="1" dirty="0" smtClean="0">
              <a:solidFill>
                <a:schemeClr val="bg1"/>
              </a:solidFill>
            </a:endParaRPr>
          </a:p>
        </p:txBody>
      </p:sp>
      <p:sp>
        <p:nvSpPr>
          <p:cNvPr id="76" name="Скругленный прямоугольник 75"/>
          <p:cNvSpPr/>
          <p:nvPr/>
        </p:nvSpPr>
        <p:spPr>
          <a:xfrm>
            <a:off x="5307056" y="4341700"/>
            <a:ext cx="792000" cy="161146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r>
              <a:rPr lang="ru-RU" sz="800" b="1" dirty="0" err="1" smtClean="0">
                <a:solidFill>
                  <a:schemeClr val="bg1"/>
                </a:solidFill>
              </a:rPr>
              <a:t>Маркетплейс</a:t>
            </a:r>
            <a:endParaRPr lang="ru-RU" sz="800" b="1" dirty="0" smtClean="0">
              <a:solidFill>
                <a:schemeClr val="bg1"/>
              </a:solidFill>
            </a:endParaRPr>
          </a:p>
        </p:txBody>
      </p:sp>
      <p:sp>
        <p:nvSpPr>
          <p:cNvPr id="77" name="Стрелка вниз 76"/>
          <p:cNvSpPr/>
          <p:nvPr/>
        </p:nvSpPr>
        <p:spPr>
          <a:xfrm rot="10800000">
            <a:off x="3954303" y="4491681"/>
            <a:ext cx="284813" cy="390459"/>
          </a:xfrm>
          <a:prstGeom prst="downArrow">
            <a:avLst/>
          </a:prstGeom>
          <a:gradFill flip="none" rotWithShape="1">
            <a:gsLst>
              <a:gs pos="0">
                <a:srgbClr val="6A1775"/>
              </a:gs>
              <a:gs pos="48000">
                <a:srgbClr val="B18DA9"/>
              </a:gs>
              <a:gs pos="100000">
                <a:srgbClr val="D4D4D4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ru-RU" sz="1000" dirty="0" err="1" smtClean="0">
              <a:solidFill>
                <a:schemeClr val="bg1"/>
              </a:solidFill>
            </a:endParaRPr>
          </a:p>
        </p:txBody>
      </p:sp>
      <p:sp>
        <p:nvSpPr>
          <p:cNvPr id="78" name="Стрелка вниз 77"/>
          <p:cNvSpPr/>
          <p:nvPr/>
        </p:nvSpPr>
        <p:spPr>
          <a:xfrm rot="10800000">
            <a:off x="5551284" y="4497949"/>
            <a:ext cx="284813" cy="390459"/>
          </a:xfrm>
          <a:prstGeom prst="downArrow">
            <a:avLst/>
          </a:prstGeom>
          <a:gradFill flip="none" rotWithShape="1">
            <a:gsLst>
              <a:gs pos="0">
                <a:srgbClr val="6A1775"/>
              </a:gs>
              <a:gs pos="48000">
                <a:srgbClr val="B18DA9"/>
              </a:gs>
              <a:gs pos="100000">
                <a:srgbClr val="D4D4D4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ru-RU" sz="1000" dirty="0" err="1" smtClean="0">
              <a:solidFill>
                <a:schemeClr val="bg1"/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6638850" y="2192706"/>
            <a:ext cx="560795" cy="304800"/>
          </a:xfrm>
          <a:prstGeom prst="rect">
            <a:avLst/>
          </a:prstGeom>
          <a:noFill/>
        </p:spPr>
        <p:txBody>
          <a:bodyPr wrap="square" lIns="54610" tIns="54610" rIns="54610" bIns="54610" rtlCol="0">
            <a:noAutofit/>
          </a:bodyPr>
          <a:lstStyle/>
          <a:p>
            <a:pPr>
              <a:spcAft>
                <a:spcPts val="600"/>
              </a:spcAft>
            </a:pPr>
            <a:r>
              <a:rPr lang="ru-RU" sz="1000" b="1" dirty="0" smtClean="0">
                <a:solidFill>
                  <a:schemeClr val="tx2"/>
                </a:solidFill>
              </a:rPr>
              <a:t>Шаги:</a:t>
            </a:r>
          </a:p>
        </p:txBody>
      </p:sp>
    </p:spTree>
    <p:extLst>
      <p:ext uri="{BB962C8B-B14F-4D97-AF65-F5344CB8AC3E}">
        <p14:creationId xmlns:p14="http://schemas.microsoft.com/office/powerpoint/2010/main" val="554863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147060" y="1767840"/>
            <a:ext cx="6568440" cy="2697480"/>
          </a:xfrm>
          <a:prstGeom prst="rect">
            <a:avLst/>
          </a:prstGeom>
          <a:solidFill>
            <a:srgbClr val="E4E4E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ru-RU" sz="1000" dirty="0" err="1" smtClean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624" y="1035207"/>
            <a:ext cx="9748417" cy="386579"/>
          </a:xfrm>
        </p:spPr>
        <p:txBody>
          <a:bodyPr/>
          <a:lstStyle/>
          <a:p>
            <a:r>
              <a:rPr lang="ru-RU" sz="1600" dirty="0" smtClean="0"/>
              <a:t>Модель 3: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/>
              <a:t>выход на </a:t>
            </a:r>
            <a:r>
              <a:rPr lang="ru-RU" sz="1600" dirty="0" err="1"/>
              <a:t>маркетплейс</a:t>
            </a:r>
            <a:r>
              <a:rPr lang="ru-RU" sz="1600" dirty="0"/>
              <a:t> </a:t>
            </a:r>
            <a:r>
              <a:rPr lang="ru-RU" sz="1600" dirty="0" smtClean="0"/>
              <a:t>напрямую </a:t>
            </a:r>
            <a:r>
              <a:rPr lang="ru-RU" sz="1600" dirty="0" smtClean="0">
                <a:solidFill>
                  <a:srgbClr val="FF0000"/>
                </a:solidFill>
              </a:rPr>
              <a:t>без посредников</a:t>
            </a:r>
            <a:endParaRPr lang="ru-RU" sz="1600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-175802" y="2712918"/>
            <a:ext cx="2333549" cy="241508"/>
          </a:xfrm>
          <a:prstGeom prst="rect">
            <a:avLst/>
          </a:prstGeom>
          <a:noFill/>
        </p:spPr>
        <p:txBody>
          <a:bodyPr wrap="square" lIns="54610" tIns="54610" rIns="54610" bIns="54610" rtlCol="0">
            <a:noAutofit/>
          </a:bodyPr>
          <a:lstStyle/>
          <a:p>
            <a:pPr>
              <a:spcAft>
                <a:spcPts val="600"/>
              </a:spcAft>
            </a:pPr>
            <a:endParaRPr lang="ru-RU" sz="1000" dirty="0" smtClean="0">
              <a:solidFill>
                <a:schemeClr val="tx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31280" y="2140482"/>
            <a:ext cx="3105875" cy="2095302"/>
          </a:xfrm>
          <a:prstGeom prst="rect">
            <a:avLst/>
          </a:prstGeom>
          <a:noFill/>
        </p:spPr>
        <p:txBody>
          <a:bodyPr wrap="square" lIns="54610" tIns="54610" rIns="54610" bIns="54610" rtlCol="0">
            <a:noAutofit/>
          </a:bodyPr>
          <a:lstStyle/>
          <a:p>
            <a:pPr marL="228600" indent="-228600">
              <a:spcAft>
                <a:spcPts val="600"/>
              </a:spcAft>
              <a:buFont typeface="+mj-lt"/>
              <a:buAutoNum type="arabicPeriod"/>
            </a:pPr>
            <a:r>
              <a:rPr lang="ru-RU" sz="1000" b="1" dirty="0" smtClean="0"/>
              <a:t>РЭЦ </a:t>
            </a:r>
            <a:r>
              <a:rPr lang="ru-RU" sz="1000" dirty="0" smtClean="0"/>
              <a:t>выстраивает взаимодействие с </a:t>
            </a:r>
            <a:r>
              <a:rPr lang="ru-RU" sz="1000" b="1" dirty="0" err="1" smtClean="0"/>
              <a:t>маркетплейсом</a:t>
            </a:r>
            <a:r>
              <a:rPr lang="ru-RU" sz="1000" dirty="0" smtClean="0"/>
              <a:t> и проводит совместные обучения для </a:t>
            </a:r>
            <a:r>
              <a:rPr lang="ru-RU" sz="1000" b="1" dirty="0" smtClean="0"/>
              <a:t>Экспортеров </a:t>
            </a:r>
            <a:r>
              <a:rPr lang="ru-RU" sz="1000" dirty="0" smtClean="0"/>
              <a:t>по выходу на площадку</a:t>
            </a:r>
          </a:p>
          <a:p>
            <a:pPr marL="228600" indent="-228600">
              <a:spcAft>
                <a:spcPts val="600"/>
              </a:spcAft>
              <a:buFont typeface="+mj-lt"/>
              <a:buAutoNum type="arabicPeriod"/>
            </a:pPr>
            <a:r>
              <a:rPr lang="ru-RU" sz="1000" b="1" dirty="0" smtClean="0"/>
              <a:t>Экспортер </a:t>
            </a:r>
            <a:r>
              <a:rPr lang="ru-RU" sz="1000" dirty="0" smtClean="0"/>
              <a:t>проходит обучение и делает запрос непосредственно в </a:t>
            </a:r>
            <a:r>
              <a:rPr lang="ru-RU" sz="1000" b="1" dirty="0" err="1" smtClean="0"/>
              <a:t>маркетплейс</a:t>
            </a:r>
            <a:endParaRPr lang="ru-RU" sz="1000" b="1" dirty="0" smtClean="0"/>
          </a:p>
          <a:p>
            <a:pPr marL="228600" indent="-228600">
              <a:spcAft>
                <a:spcPts val="600"/>
              </a:spcAft>
              <a:buFont typeface="+mj-lt"/>
              <a:buAutoNum type="arabicPeriod"/>
            </a:pPr>
            <a:r>
              <a:rPr lang="ru-RU" sz="1000" b="1" dirty="0" err="1" smtClean="0"/>
              <a:t>Маркетплейс</a:t>
            </a:r>
            <a:r>
              <a:rPr lang="ru-RU" sz="1000" b="1" dirty="0" smtClean="0"/>
              <a:t> </a:t>
            </a:r>
            <a:r>
              <a:rPr lang="ru-RU" sz="1000" dirty="0" smtClean="0"/>
              <a:t>размещает товар на площадке</a:t>
            </a:r>
          </a:p>
          <a:p>
            <a:pPr marL="228600" indent="-228600">
              <a:spcAft>
                <a:spcPts val="600"/>
              </a:spcAft>
              <a:buFont typeface="+mj-lt"/>
              <a:buAutoNum type="arabicPeriod"/>
            </a:pPr>
            <a:r>
              <a:rPr lang="ru-RU" sz="1000" b="1" dirty="0"/>
              <a:t>Покупатель</a:t>
            </a:r>
            <a:r>
              <a:rPr lang="ru-RU" sz="1000" dirty="0"/>
              <a:t> заходит на </a:t>
            </a:r>
            <a:r>
              <a:rPr lang="ru-RU" sz="1000" b="1" dirty="0" err="1" smtClean="0"/>
              <a:t>маркетплейс</a:t>
            </a:r>
            <a:r>
              <a:rPr lang="ru-RU" sz="1000" dirty="0" smtClean="0"/>
              <a:t> </a:t>
            </a:r>
            <a:r>
              <a:rPr lang="ru-RU" sz="1000" dirty="0"/>
              <a:t>и покупает </a:t>
            </a:r>
            <a:r>
              <a:rPr lang="ru-RU" sz="1000" dirty="0" smtClean="0"/>
              <a:t>товар</a:t>
            </a:r>
          </a:p>
          <a:p>
            <a:pPr marL="228600" indent="-228600">
              <a:spcAft>
                <a:spcPts val="600"/>
              </a:spcAft>
              <a:buFont typeface="+mj-lt"/>
              <a:buAutoNum type="arabicPeriod"/>
            </a:pPr>
            <a:r>
              <a:rPr lang="ru-RU" sz="1000" b="1" dirty="0" err="1" smtClean="0"/>
              <a:t>Маркетплейс</a:t>
            </a:r>
            <a:r>
              <a:rPr lang="ru-RU" sz="1000" b="1" dirty="0" smtClean="0"/>
              <a:t> </a:t>
            </a:r>
            <a:r>
              <a:rPr lang="ru-RU" sz="1000" dirty="0" smtClean="0"/>
              <a:t>обеспечивает доставку товара </a:t>
            </a:r>
            <a:r>
              <a:rPr lang="ru-RU" sz="1000" b="1" dirty="0" smtClean="0"/>
              <a:t>Покупателю</a:t>
            </a:r>
            <a:endParaRPr lang="ru-RU" sz="1000" b="1" dirty="0"/>
          </a:p>
          <a:p>
            <a:pPr marL="228600" indent="-228600">
              <a:spcAft>
                <a:spcPts val="600"/>
              </a:spcAft>
              <a:buFont typeface="+mj-lt"/>
              <a:buAutoNum type="arabicPeriod"/>
            </a:pPr>
            <a:endParaRPr lang="ru-RU" sz="1000" dirty="0"/>
          </a:p>
          <a:p>
            <a:pPr marL="228600" indent="-228600">
              <a:spcAft>
                <a:spcPts val="600"/>
              </a:spcAft>
              <a:buFont typeface="+mj-lt"/>
              <a:buAutoNum type="arabicPeriod"/>
            </a:pPr>
            <a:endParaRPr lang="ru-RU" sz="1000" dirty="0" smtClean="0"/>
          </a:p>
        </p:txBody>
      </p:sp>
      <p:sp>
        <p:nvSpPr>
          <p:cNvPr id="48" name="Прямоугольник 47"/>
          <p:cNvSpPr/>
          <p:nvPr/>
        </p:nvSpPr>
        <p:spPr>
          <a:xfrm>
            <a:off x="487111" y="4606485"/>
            <a:ext cx="2220499" cy="416136"/>
          </a:xfrm>
          <a:prstGeom prst="rect">
            <a:avLst/>
          </a:prstGeom>
          <a:solidFill>
            <a:schemeClr val="bg1"/>
          </a:solidFill>
          <a:ln w="12700">
            <a:solidFill>
              <a:srgbClr val="9B642E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000" tIns="54000" rIns="54000" bIns="54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800" dirty="0">
                <a:solidFill>
                  <a:srgbClr val="00338D"/>
                </a:solidFill>
              </a:rPr>
              <a:t>SAP </a:t>
            </a:r>
            <a:r>
              <a:rPr lang="ru-RU" sz="800" dirty="0" err="1">
                <a:solidFill>
                  <a:srgbClr val="00338D"/>
                </a:solidFill>
              </a:rPr>
              <a:t>Ariba</a:t>
            </a:r>
            <a:r>
              <a:rPr lang="ru-RU" sz="800" dirty="0">
                <a:solidFill>
                  <a:srgbClr val="00338D"/>
                </a:solidFill>
              </a:rPr>
              <a:t> 40M сделок ежегодно</a:t>
            </a:r>
          </a:p>
          <a:p>
            <a:pPr algn="ctr"/>
            <a:r>
              <a:rPr lang="ru-RU" sz="800" dirty="0">
                <a:solidFill>
                  <a:srgbClr val="00338D"/>
                </a:solidFill>
              </a:rPr>
              <a:t>Ebay.com 1,1B посещений / мес.</a:t>
            </a:r>
          </a:p>
        </p:txBody>
      </p:sp>
      <p:sp>
        <p:nvSpPr>
          <p:cNvPr id="49" name="Прямоугольник 48"/>
          <p:cNvSpPr/>
          <p:nvPr/>
        </p:nvSpPr>
        <p:spPr>
          <a:xfrm>
            <a:off x="476196" y="5229906"/>
            <a:ext cx="2220499" cy="324267"/>
          </a:xfrm>
          <a:prstGeom prst="rect">
            <a:avLst/>
          </a:prstGeom>
          <a:solidFill>
            <a:schemeClr val="bg1"/>
          </a:solidFill>
          <a:ln w="12700">
            <a:solidFill>
              <a:srgbClr val="9B642E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000" tIns="54000" rIns="54000" bIns="54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800" dirty="0">
                <a:solidFill>
                  <a:srgbClr val="00338D"/>
                </a:solidFill>
              </a:rPr>
              <a:t>минимальные платежи за регистрацию и размещение товара</a:t>
            </a:r>
          </a:p>
        </p:txBody>
      </p:sp>
      <p:sp>
        <p:nvSpPr>
          <p:cNvPr id="50" name="Прямоугольник 49"/>
          <p:cNvSpPr/>
          <p:nvPr/>
        </p:nvSpPr>
        <p:spPr>
          <a:xfrm>
            <a:off x="472801" y="5022621"/>
            <a:ext cx="1653541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b="1" dirty="0" smtClean="0">
                <a:solidFill>
                  <a:srgbClr val="00338D"/>
                </a:solidFill>
              </a:rPr>
              <a:t>Стоимость входа:</a:t>
            </a:r>
            <a:endParaRPr lang="ru-RU" sz="900" b="1" dirty="0">
              <a:solidFill>
                <a:srgbClr val="00338D"/>
              </a:solidFill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483714" y="4385764"/>
            <a:ext cx="1653541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b="1" dirty="0" smtClean="0">
                <a:solidFill>
                  <a:srgbClr val="00338D"/>
                </a:solidFill>
              </a:rPr>
              <a:t>Охват аудитории:</a:t>
            </a:r>
            <a:endParaRPr lang="ru-RU" sz="900" b="1" dirty="0">
              <a:solidFill>
                <a:srgbClr val="00338D"/>
              </a:solidFill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483714" y="2116935"/>
            <a:ext cx="2220499" cy="1040790"/>
          </a:xfrm>
          <a:prstGeom prst="rect">
            <a:avLst/>
          </a:prstGeom>
          <a:solidFill>
            <a:schemeClr val="bg1"/>
          </a:solidFill>
          <a:ln w="12700">
            <a:solidFill>
              <a:srgbClr val="9B642E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000" tIns="54000" rIns="54000" bIns="54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228600" indent="-228600">
              <a:buAutoNum type="arabicPeriod"/>
            </a:pPr>
            <a:r>
              <a:rPr lang="ru-RU" sz="800" dirty="0">
                <a:solidFill>
                  <a:srgbClr val="00338D"/>
                </a:solidFill>
              </a:rPr>
              <a:t>Н</a:t>
            </a:r>
            <a:r>
              <a:rPr lang="ru-RU" sz="800" dirty="0" smtClean="0">
                <a:solidFill>
                  <a:srgbClr val="00338D"/>
                </a:solidFill>
              </a:rPr>
              <a:t>аличие сертификации на товар*</a:t>
            </a:r>
          </a:p>
          <a:p>
            <a:pPr marL="228600" indent="-228600">
              <a:buAutoNum type="arabicPeriod"/>
            </a:pPr>
            <a:r>
              <a:rPr lang="ru-RU" sz="800" dirty="0">
                <a:solidFill>
                  <a:srgbClr val="00338D"/>
                </a:solidFill>
              </a:rPr>
              <a:t>Д</a:t>
            </a:r>
            <a:r>
              <a:rPr lang="ru-RU" sz="800" dirty="0" smtClean="0">
                <a:solidFill>
                  <a:srgbClr val="00338D"/>
                </a:solidFill>
              </a:rPr>
              <a:t>оставка товара до склада </a:t>
            </a:r>
            <a:r>
              <a:rPr lang="ru-RU" sz="800" dirty="0" err="1" smtClean="0">
                <a:solidFill>
                  <a:srgbClr val="00338D"/>
                </a:solidFill>
              </a:rPr>
              <a:t>маркетплейса</a:t>
            </a:r>
            <a:r>
              <a:rPr lang="ru-RU" sz="800" dirty="0" smtClean="0">
                <a:solidFill>
                  <a:srgbClr val="00338D"/>
                </a:solidFill>
              </a:rPr>
              <a:t>*</a:t>
            </a:r>
          </a:p>
          <a:p>
            <a:endParaRPr lang="ru-RU" sz="800" dirty="0">
              <a:solidFill>
                <a:srgbClr val="00338D"/>
              </a:solidFill>
            </a:endParaRPr>
          </a:p>
          <a:p>
            <a:r>
              <a:rPr lang="ru-RU" sz="800" dirty="0" smtClean="0">
                <a:solidFill>
                  <a:srgbClr val="00338D"/>
                </a:solidFill>
              </a:rPr>
              <a:t>* при необходимости </a:t>
            </a:r>
          </a:p>
          <a:p>
            <a:r>
              <a:rPr lang="ru-RU" sz="800" dirty="0" smtClean="0">
                <a:solidFill>
                  <a:srgbClr val="00338D"/>
                </a:solidFill>
              </a:rPr>
              <a:t> </a:t>
            </a:r>
            <a:endParaRPr lang="ru-RU" sz="800" dirty="0">
              <a:solidFill>
                <a:srgbClr val="00338D"/>
              </a:solidFill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480319" y="1909650"/>
            <a:ext cx="1920241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b="1" dirty="0" smtClean="0">
                <a:solidFill>
                  <a:srgbClr val="00338D"/>
                </a:solidFill>
              </a:rPr>
              <a:t>Требования в Экспортеру:</a:t>
            </a:r>
            <a:endParaRPr lang="ru-RU" sz="900" b="1" dirty="0">
              <a:solidFill>
                <a:srgbClr val="00338D"/>
              </a:solidFill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479591" y="3351487"/>
            <a:ext cx="2220499" cy="1040790"/>
          </a:xfrm>
          <a:prstGeom prst="rect">
            <a:avLst/>
          </a:prstGeom>
          <a:solidFill>
            <a:schemeClr val="bg1"/>
          </a:solidFill>
          <a:ln w="12700">
            <a:solidFill>
              <a:srgbClr val="9B642E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000" tIns="54000" rIns="54000" bIns="54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228600" indent="-228600">
              <a:buAutoNum type="arabicPeriod"/>
            </a:pPr>
            <a:r>
              <a:rPr lang="ru-RU" sz="800" dirty="0">
                <a:solidFill>
                  <a:srgbClr val="00338D"/>
                </a:solidFill>
              </a:rPr>
              <a:t>П</a:t>
            </a:r>
            <a:r>
              <a:rPr lang="ru-RU" sz="800" dirty="0" smtClean="0">
                <a:solidFill>
                  <a:srgbClr val="00338D"/>
                </a:solidFill>
              </a:rPr>
              <a:t>риёмка товара на свой склад*</a:t>
            </a:r>
          </a:p>
          <a:p>
            <a:pPr marL="228600" indent="-228600">
              <a:buAutoNum type="arabicPeriod"/>
            </a:pPr>
            <a:r>
              <a:rPr lang="ru-RU" sz="800" dirty="0" smtClean="0">
                <a:solidFill>
                  <a:srgbClr val="00338D"/>
                </a:solidFill>
              </a:rPr>
              <a:t>Размещение товара на онлайн павильоне с российскими товарами</a:t>
            </a:r>
          </a:p>
          <a:p>
            <a:pPr marL="228600" indent="-228600">
              <a:buAutoNum type="arabicPeriod"/>
            </a:pPr>
            <a:r>
              <a:rPr lang="ru-RU" sz="800" dirty="0" smtClean="0">
                <a:solidFill>
                  <a:srgbClr val="00338D"/>
                </a:solidFill>
              </a:rPr>
              <a:t>Доставка до конечного покупателя</a:t>
            </a:r>
          </a:p>
          <a:p>
            <a:pPr marL="228600" indent="-228600">
              <a:buAutoNum type="arabicPeriod"/>
            </a:pPr>
            <a:endParaRPr lang="ru-RU" sz="800" dirty="0">
              <a:solidFill>
                <a:srgbClr val="00338D"/>
              </a:solidFill>
            </a:endParaRPr>
          </a:p>
          <a:p>
            <a:r>
              <a:rPr lang="ru-RU" sz="800" dirty="0" smtClean="0">
                <a:solidFill>
                  <a:srgbClr val="00338D"/>
                </a:solidFill>
              </a:rPr>
              <a:t>* при необходимости</a:t>
            </a:r>
            <a:endParaRPr lang="ru-RU" sz="800" dirty="0">
              <a:solidFill>
                <a:srgbClr val="00338D"/>
              </a:solidFill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476196" y="3144202"/>
            <a:ext cx="216046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b="1" dirty="0" smtClean="0">
                <a:solidFill>
                  <a:srgbClr val="00338D"/>
                </a:solidFill>
              </a:rPr>
              <a:t>Услуги Оператора (</a:t>
            </a:r>
            <a:r>
              <a:rPr lang="ru-RU" sz="900" b="1" dirty="0" err="1" smtClean="0">
                <a:solidFill>
                  <a:srgbClr val="00338D"/>
                </a:solidFill>
              </a:rPr>
              <a:t>маркетплейса</a:t>
            </a:r>
            <a:r>
              <a:rPr lang="ru-RU" sz="900" b="1" dirty="0" smtClean="0">
                <a:solidFill>
                  <a:srgbClr val="00338D"/>
                </a:solidFill>
              </a:rPr>
              <a:t>):</a:t>
            </a:r>
            <a:endParaRPr lang="ru-RU" sz="900" b="1" dirty="0">
              <a:solidFill>
                <a:srgbClr val="00338D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147061" y="4612865"/>
            <a:ext cx="2034540" cy="568736"/>
          </a:xfrm>
          <a:prstGeom prst="roundRect">
            <a:avLst/>
          </a:prstGeom>
          <a:gradFill flip="none" rotWithShape="1">
            <a:gsLst>
              <a:gs pos="0">
                <a:srgbClr val="643616"/>
              </a:gs>
              <a:gs pos="48000">
                <a:srgbClr val="AD5C25"/>
              </a:gs>
              <a:gs pos="100000">
                <a:srgbClr val="DA8952"/>
              </a:gs>
            </a:gsLst>
            <a:lin ang="162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r>
              <a:rPr lang="ru-RU" sz="900" b="1" dirty="0" smtClean="0">
                <a:solidFill>
                  <a:schemeClr val="bg1"/>
                </a:solidFill>
              </a:rPr>
              <a:t>Простота для экспортера</a:t>
            </a: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5414010" y="4612865"/>
            <a:ext cx="2034540" cy="568736"/>
          </a:xfrm>
          <a:prstGeom prst="roundRect">
            <a:avLst/>
          </a:prstGeom>
          <a:gradFill flip="none" rotWithShape="1">
            <a:gsLst>
              <a:gs pos="0">
                <a:srgbClr val="643616"/>
              </a:gs>
              <a:gs pos="48000">
                <a:srgbClr val="AD5C25"/>
              </a:gs>
              <a:gs pos="100000">
                <a:srgbClr val="DA8952"/>
              </a:gs>
            </a:gsLst>
            <a:lin ang="162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r>
              <a:rPr lang="ru-RU" sz="900" b="1" dirty="0">
                <a:solidFill>
                  <a:schemeClr val="bg1"/>
                </a:solidFill>
              </a:rPr>
              <a:t>Наличие примера (уже запущен совместный  акселератор с </a:t>
            </a:r>
            <a:r>
              <a:rPr lang="ru-RU" sz="900" b="1" dirty="0" err="1">
                <a:solidFill>
                  <a:schemeClr val="bg1"/>
                </a:solidFill>
              </a:rPr>
              <a:t>Ebay</a:t>
            </a:r>
            <a:r>
              <a:rPr lang="ru-RU" sz="900" b="1" dirty="0">
                <a:solidFill>
                  <a:schemeClr val="bg1"/>
                </a:solidFill>
              </a:rPr>
              <a:t> в Ярославской области)</a:t>
            </a: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7680960" y="4612865"/>
            <a:ext cx="2034540" cy="568736"/>
          </a:xfrm>
          <a:prstGeom prst="roundRect">
            <a:avLst/>
          </a:prstGeom>
          <a:gradFill flip="none" rotWithShape="1">
            <a:gsLst>
              <a:gs pos="0">
                <a:srgbClr val="643616"/>
              </a:gs>
              <a:gs pos="48000">
                <a:srgbClr val="AD5C25"/>
              </a:gs>
              <a:gs pos="100000">
                <a:srgbClr val="DA8952"/>
              </a:gs>
            </a:gsLst>
            <a:lin ang="162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r>
              <a:rPr lang="ru-RU" sz="900" b="1" dirty="0" smtClean="0">
                <a:solidFill>
                  <a:schemeClr val="bg1"/>
                </a:solidFill>
              </a:rPr>
              <a:t>Низкие затраты</a:t>
            </a:r>
            <a:endParaRPr lang="ru-RU" sz="900" b="1" dirty="0">
              <a:solidFill>
                <a:schemeClr val="bg1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3605206" y="2197707"/>
            <a:ext cx="2400300" cy="1848514"/>
          </a:xfrm>
          <a:prstGeom prst="rect">
            <a:avLst/>
          </a:prstGeom>
          <a:solidFill>
            <a:srgbClr val="EDCBBD">
              <a:alpha val="49804"/>
            </a:srgbClr>
          </a:solidFill>
          <a:ln w="12700">
            <a:solidFill>
              <a:srgbClr val="974C07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ru-RU" sz="1400" b="1" dirty="0" smtClean="0">
              <a:solidFill>
                <a:schemeClr val="bg1"/>
              </a:solidFill>
            </a:endParaRPr>
          </a:p>
        </p:txBody>
      </p:sp>
      <p:sp>
        <p:nvSpPr>
          <p:cNvPr id="56" name="Скругленный прямоугольник 55"/>
          <p:cNvSpPr/>
          <p:nvPr/>
        </p:nvSpPr>
        <p:spPr>
          <a:xfrm>
            <a:off x="4356651" y="2074175"/>
            <a:ext cx="887935" cy="294712"/>
          </a:xfrm>
          <a:prstGeom prst="roundRect">
            <a:avLst/>
          </a:prstGeom>
          <a:gradFill flip="none" rotWithShape="1">
            <a:gsLst>
              <a:gs pos="0">
                <a:srgbClr val="BC5932"/>
              </a:gs>
              <a:gs pos="48000">
                <a:srgbClr val="D37C59"/>
              </a:gs>
              <a:gs pos="100000">
                <a:srgbClr val="E6B5A2"/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</a:rPr>
              <a:t>М3</a:t>
            </a:r>
          </a:p>
        </p:txBody>
      </p:sp>
      <p:sp>
        <p:nvSpPr>
          <p:cNvPr id="58" name="Скругленный прямоугольник 57"/>
          <p:cNvSpPr/>
          <p:nvPr/>
        </p:nvSpPr>
        <p:spPr>
          <a:xfrm>
            <a:off x="3691071" y="3614136"/>
            <a:ext cx="2220499" cy="161146"/>
          </a:xfrm>
          <a:prstGeom prst="roundRect">
            <a:avLst/>
          </a:prstGeom>
          <a:gradFill flip="none" rotWithShape="1">
            <a:gsLst>
              <a:gs pos="0">
                <a:schemeClr val="tx1">
                  <a:lumMod val="65000"/>
                  <a:lumOff val="35000"/>
                </a:schemeClr>
              </a:gs>
              <a:gs pos="48000">
                <a:schemeClr val="bg1">
                  <a:lumMod val="50000"/>
                </a:schemeClr>
              </a:gs>
              <a:gs pos="100000">
                <a:schemeClr val="bg1">
                  <a:lumMod val="8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r>
              <a:rPr lang="ru-RU" sz="1000" b="1" dirty="0" smtClean="0">
                <a:solidFill>
                  <a:schemeClr val="bg1"/>
                </a:solidFill>
              </a:rPr>
              <a:t>Покупатель</a:t>
            </a:r>
          </a:p>
        </p:txBody>
      </p:sp>
      <p:sp>
        <p:nvSpPr>
          <p:cNvPr id="59" name="Стрелка вниз 58"/>
          <p:cNvSpPr/>
          <p:nvPr/>
        </p:nvSpPr>
        <p:spPr>
          <a:xfrm rot="10800000">
            <a:off x="4658211" y="3225661"/>
            <a:ext cx="284813" cy="390459"/>
          </a:xfrm>
          <a:prstGeom prst="downArrow">
            <a:avLst/>
          </a:prstGeom>
          <a:gradFill flip="none" rotWithShape="1">
            <a:gsLst>
              <a:gs pos="0">
                <a:srgbClr val="6A1775"/>
              </a:gs>
              <a:gs pos="48000">
                <a:srgbClr val="B18DA9"/>
              </a:gs>
              <a:gs pos="100000">
                <a:srgbClr val="D4D4D4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ru-RU" sz="1000" dirty="0" err="1" smtClean="0">
              <a:solidFill>
                <a:schemeClr val="bg1"/>
              </a:solidFill>
            </a:endParaRPr>
          </a:p>
        </p:txBody>
      </p:sp>
      <p:sp>
        <p:nvSpPr>
          <p:cNvPr id="60" name="Скругленный прямоугольник 59"/>
          <p:cNvSpPr/>
          <p:nvPr/>
        </p:nvSpPr>
        <p:spPr>
          <a:xfrm>
            <a:off x="3691071" y="3077152"/>
            <a:ext cx="2220499" cy="161146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r>
              <a:rPr lang="ru-RU" sz="1000" b="1" dirty="0" err="1" smtClean="0">
                <a:solidFill>
                  <a:schemeClr val="bg1"/>
                </a:solidFill>
              </a:rPr>
              <a:t>Маркетплейс</a:t>
            </a:r>
            <a:endParaRPr lang="ru-RU" sz="1000" b="1" dirty="0" smtClean="0">
              <a:solidFill>
                <a:schemeClr val="bg1"/>
              </a:solidFill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3690370" y="2558733"/>
            <a:ext cx="1044000" cy="161146"/>
          </a:xfrm>
          <a:prstGeom prst="round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r>
              <a:rPr lang="ru-RU" sz="1000" b="1" dirty="0" smtClean="0">
                <a:solidFill>
                  <a:schemeClr val="bg1"/>
                </a:solidFill>
              </a:rPr>
              <a:t>РЭЦ</a:t>
            </a: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4847938" y="2554271"/>
            <a:ext cx="1044000" cy="161146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r>
              <a:rPr lang="ru-RU" sz="1000" b="1" dirty="0">
                <a:solidFill>
                  <a:schemeClr val="bg1"/>
                </a:solidFill>
              </a:rPr>
              <a:t>Экспортер</a:t>
            </a:r>
          </a:p>
        </p:txBody>
      </p:sp>
      <p:sp>
        <p:nvSpPr>
          <p:cNvPr id="43" name="Стрелка вниз 42"/>
          <p:cNvSpPr/>
          <p:nvPr/>
        </p:nvSpPr>
        <p:spPr>
          <a:xfrm>
            <a:off x="3791125" y="2715417"/>
            <a:ext cx="842490" cy="427074"/>
          </a:xfrm>
          <a:prstGeom prst="downArrow">
            <a:avLst/>
          </a:prstGeom>
          <a:gradFill flip="none" rotWithShape="1">
            <a:gsLst>
              <a:gs pos="0">
                <a:srgbClr val="5A2B5F"/>
              </a:gs>
              <a:gs pos="48000">
                <a:srgbClr val="FF0000"/>
              </a:gs>
              <a:gs pos="100000">
                <a:srgbClr val="E01D16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r>
              <a:rPr lang="ru-RU" sz="700" b="1" dirty="0" smtClean="0">
                <a:solidFill>
                  <a:schemeClr val="bg1"/>
                </a:solidFill>
              </a:rPr>
              <a:t>инфо</a:t>
            </a:r>
            <a:endParaRPr lang="ru-RU" sz="700" b="1" dirty="0">
              <a:solidFill>
                <a:schemeClr val="bg1"/>
              </a:solidFill>
            </a:endParaRPr>
          </a:p>
        </p:txBody>
      </p:sp>
      <p:sp>
        <p:nvSpPr>
          <p:cNvPr id="44" name="Стрелка вниз 43"/>
          <p:cNvSpPr/>
          <p:nvPr/>
        </p:nvSpPr>
        <p:spPr>
          <a:xfrm>
            <a:off x="4952102" y="2715417"/>
            <a:ext cx="842490" cy="427074"/>
          </a:xfrm>
          <a:prstGeom prst="downArrow">
            <a:avLst/>
          </a:prstGeom>
          <a:gradFill flip="none" rotWithShape="1">
            <a:gsLst>
              <a:gs pos="0">
                <a:srgbClr val="5A2B5F"/>
              </a:gs>
              <a:gs pos="48000">
                <a:srgbClr val="0056B7"/>
              </a:gs>
              <a:gs pos="100000">
                <a:srgbClr val="0056B7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r>
              <a:rPr lang="ru-RU" sz="700" b="1" dirty="0" smtClean="0">
                <a:solidFill>
                  <a:schemeClr val="bg1"/>
                </a:solidFill>
              </a:rPr>
              <a:t>заявка</a:t>
            </a:r>
            <a:endParaRPr lang="ru-RU" sz="700" b="1" dirty="0">
              <a:solidFill>
                <a:schemeClr val="bg1"/>
              </a:solidFill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3157974" y="5329145"/>
            <a:ext cx="6568440" cy="1360293"/>
          </a:xfrm>
          <a:prstGeom prst="rect">
            <a:avLst/>
          </a:prstGeom>
          <a:solidFill>
            <a:srgbClr val="E4E4E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ru-RU" sz="1000" dirty="0" err="1" smtClean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68979" y="5433060"/>
            <a:ext cx="6268175" cy="304800"/>
          </a:xfrm>
          <a:prstGeom prst="rect">
            <a:avLst/>
          </a:prstGeom>
          <a:noFill/>
        </p:spPr>
        <p:txBody>
          <a:bodyPr wrap="square" lIns="54610" tIns="54610" rIns="54610" bIns="54610" rtlCol="0">
            <a:noAutofit/>
          </a:bodyPr>
          <a:lstStyle/>
          <a:p>
            <a:pPr>
              <a:spcAft>
                <a:spcPts val="600"/>
              </a:spcAft>
            </a:pPr>
            <a:r>
              <a:rPr lang="ru-RU" sz="1000" b="1" dirty="0" smtClean="0">
                <a:solidFill>
                  <a:schemeClr val="tx2"/>
                </a:solidFill>
              </a:rPr>
              <a:t>Реализация программ обучения запланирована со следующими </a:t>
            </a:r>
            <a:r>
              <a:rPr lang="ru-RU" sz="1000" b="1" dirty="0" err="1" smtClean="0">
                <a:solidFill>
                  <a:schemeClr val="tx2"/>
                </a:solidFill>
              </a:rPr>
              <a:t>маркетплейсами</a:t>
            </a:r>
            <a:r>
              <a:rPr lang="ru-RU" sz="1000" b="1" dirty="0" smtClean="0">
                <a:solidFill>
                  <a:schemeClr val="tx2"/>
                </a:solidFill>
              </a:rPr>
              <a:t>:</a:t>
            </a:r>
          </a:p>
        </p:txBody>
      </p:sp>
      <p:pic>
        <p:nvPicPr>
          <p:cNvPr id="1146882" name="Picture 2" descr="ÐÐ°ÑÑÐ¸Ð½ÐºÐ¸ Ð¿Ð¾ Ð·Ð°Ð¿ÑÐ¾ÑÑ eba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7014" y="5851953"/>
            <a:ext cx="1183636" cy="473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46886" name="Picture 6" descr="ÐÐ°ÑÑÐ¸Ð½ÐºÐ¸ Ð¿Ð¾ Ð·Ð°Ð¿ÑÐ¾ÑÑ sap ariba logo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3343" y="5939426"/>
            <a:ext cx="1795234" cy="348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0" name="TextBox 79"/>
          <p:cNvSpPr txBox="1"/>
          <p:nvPr/>
        </p:nvSpPr>
        <p:spPr>
          <a:xfrm>
            <a:off x="6638850" y="1872666"/>
            <a:ext cx="560795" cy="304800"/>
          </a:xfrm>
          <a:prstGeom prst="rect">
            <a:avLst/>
          </a:prstGeom>
          <a:noFill/>
        </p:spPr>
        <p:txBody>
          <a:bodyPr wrap="square" lIns="54610" tIns="54610" rIns="54610" bIns="54610" rtlCol="0">
            <a:noAutofit/>
          </a:bodyPr>
          <a:lstStyle/>
          <a:p>
            <a:pPr>
              <a:spcAft>
                <a:spcPts val="600"/>
              </a:spcAft>
            </a:pPr>
            <a:r>
              <a:rPr lang="ru-RU" sz="1000" b="1" dirty="0" smtClean="0">
                <a:solidFill>
                  <a:schemeClr val="tx2"/>
                </a:solidFill>
              </a:rPr>
              <a:t>Шаги:</a:t>
            </a:r>
          </a:p>
        </p:txBody>
      </p:sp>
    </p:spTree>
    <p:extLst>
      <p:ext uri="{BB962C8B-B14F-4D97-AF65-F5344CB8AC3E}">
        <p14:creationId xmlns:p14="http://schemas.microsoft.com/office/powerpoint/2010/main" val="1373188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REATEDBY" val="Global PowerPoint Toolbar"/>
  <p:tag name="TOOLBARVERSION" val="5.1"/>
  <p:tag name="TYPE" val="FullPage"/>
  <p:tag name="KEYWORD" val="FULL-PAGE"/>
  <p:tag name="TEMPLATEVERSION" val="03/03/2016 06:44:00"/>
  <p:tag name="COLORS" val="&lt;?xml version=&quot;1.0&quot; encoding=&quot;utf-16&quot;?&gt;&#10;&lt;ArrayOfColorCatalogItem xmlns:xsi=&quot;http://www.w3.org/2001/XMLSchema-instance&quot; xmlns:xsd=&quot;http://www.w3.org/2001/XMLSchema&quot;&gt;&#10;  &lt;ColorCatalogItem&gt;&#10;    &lt;Argb&gt;-16777216&lt;/Argb&gt;&#10;    &lt;ColorType&gt;Text&lt;/ColorType&gt;&#10;    &lt;Index&gt;0&lt;/Index&gt;&#10;  &lt;/ColorCatalogItem&gt;&#10;  &lt;ColorCatalogItem&gt;&#10;    &lt;Argb&gt;-16777216&lt;/Argb&gt;&#10;    &lt;ColorType&gt;Border&lt;/ColorType&gt;&#10;    &lt;Index&gt;0&lt;/Index&gt;&#10;  &lt;/ColorCatalogItem&gt;&#10;  &lt;ColorCatalogItem&gt;&#10;    &lt;Argb&gt;-16777216&lt;/Argb&gt;&#10;    &lt;ColorType&gt;Fill&lt;/ColorType&gt;&#10;    &lt;Index&gt;0&lt;/Index&gt;&#10;  &lt;/ColorCatalogItem&gt;&#10;  &lt;ColorCatalogItem&gt;&#10;    &lt;Argb&gt;-1&lt;/Argb&gt;&#10;    &lt;ColorType&gt;Text&lt;/ColorType&gt;&#10;    &lt;Index&gt;1&lt;/Index&gt;&#10;  &lt;/ColorCatalogItem&gt;&#10;  &lt;ColorCatalogItem&gt;&#10;    &lt;Argb&gt;-1&lt;/Argb&gt;&#10;    &lt;ColorType&gt;Border&lt;/ColorType&gt;&#10;    &lt;Index&gt;1&lt;/Index&gt;&#10;  &lt;/ColorCatalogItem&gt;&#10;  &lt;ColorCatalogItem&gt;&#10;    &lt;Argb&gt;-1&lt;/Argb&gt;&#10;    &lt;ColorType&gt;Fill&lt;/ColorType&gt;&#10;    &lt;Index&gt;1&lt;/Index&gt;&#10;  &lt;/ColorCatalogItem&gt;&#10;  &lt;ColorCatalogItem&gt;&#10;    &lt;Argb&gt;-16745326&lt;/Argb&gt;&#10;    &lt;ColorType&gt;Text&lt;/ColorType&gt;&#10;    &lt;Index&gt;2&lt;/Index&gt;&#10;  &lt;/ColorCatalogItem&gt;&#10;  &lt;ColorCatalogItem&gt;&#10;    &lt;Argb&gt;-16745326&lt;/Argb&gt;&#10;    &lt;ColorType&gt;Border&lt;/ColorType&gt;&#10;    &lt;Index&gt;2&lt;/Index&gt;&#10;  &lt;/ColorCatalogItem&gt;&#10;  &lt;ColorCatalogItem&gt;&#10;    &lt;Argb&gt;-16745326&lt;/Argb&gt;&#10;    &lt;ColorType&gt;Fill&lt;/ColorType&gt;&#10;    &lt;Index&gt;2&lt;/Index&gt;&#10;  &lt;/ColorCatalogItem&gt;&#10;  &lt;ColorCatalogItem&gt;&#10;    &lt;Argb&gt;-12542547&lt;/Argb&gt;&#10;    &lt;ColorType&gt;Text&lt;/ColorType&gt;&#10;    &lt;Index&gt;3&lt;/Index&gt;&#10;  &lt;/ColorCatalogItem&gt;&#10;  &lt;ColorCatalogItem&gt;&#10;    &lt;Argb&gt;-12542547&lt;/Argb&gt;&#10;    &lt;ColorType&gt;Border&lt;/ColorType&gt;&#10;    &lt;Index&gt;3&lt;/Index&gt;&#10;  &lt;/ColorCatalogItem&gt;&#10;  &lt;ColorCatalogItem&gt;&#10;    &lt;Argb&gt;-12542547&lt;/Argb&gt;&#10;    &lt;ColorType&gt;Fill&lt;/ColorType&gt;&#10;    &lt;Index&gt;3&lt;/Index&gt;&#10;  &lt;/ColorCatalogItem&gt;&#10;  &lt;ColorCatalogItem&gt;&#10;    &lt;Argb&gt;-8339767&lt;/Argb&gt;&#10;    &lt;ColorType&gt;Text&lt;/ColorType&gt;&#10;    &lt;Index&gt;4&lt;/Index&gt;&#10;  &lt;/ColorCatalogItem&gt;&#10;  &lt;ColorCatalogItem&gt;&#10;    &lt;Argb&gt;-8339767&lt;/Argb&gt;&#10;    &lt;ColorType&gt;Border&lt;/ColorType&gt;&#10;    &lt;Index&gt;4&lt;/Index&gt;&#10;  &lt;/ColorCatalogItem&gt;&#10;  &lt;ColorCatalogItem&gt;&#10;    &lt;Argb&gt;-8339767&lt;/Argb&gt;&#10;    &lt;ColorType&gt;Fill&lt;/ColorType&gt;&#10;    &lt;Index&gt;4&lt;/Index&gt;&#10;  &lt;/ColorCatalogItem&gt;&#10;  &lt;ColorCatalogItem&gt;&#10;    &lt;Argb&gt;-4202780&lt;/Argb&gt;&#10;    &lt;ColorType&gt;Text&lt;/ColorType&gt;&#10;    &lt;Index&gt;5&lt;/Index&gt;&#10;  &lt;/ColorCatalogItem&gt;&#10;  &lt;ColorCatalogItem&gt;&#10;    &lt;Argb&gt;-4202780&lt;/Argb&gt;&#10;    &lt;ColorType&gt;Border&lt;/ColorType&gt;&#10;    &lt;Index&gt;5&lt;/Index&gt;&#10;  &lt;/ColorCatalogItem&gt;&#10;  &lt;ColorCatalogItem&gt;&#10;    &lt;Argb&gt;-4202780&lt;/Argb&gt;&#10;    &lt;ColorType&gt;Fill&lt;/ColorType&gt;&#10;    &lt;Index&gt;5&lt;/Index&gt;&#10;  &lt;/ColorCatalogItem&gt;&#10;  &lt;ColorCatalogItem&gt;&#10;    &lt;Argb&gt;-1707276&lt;/Argb&gt;&#10;    &lt;ColorType&gt;Text&lt;/ColorType&gt;&#10;    &lt;Index&gt;6&lt;/Index&gt;&#10;  &lt;/ColorCatalogItem&gt;&#10;  &lt;ColorCatalogItem&gt;&#10;    &lt;Argb&gt;-1707276&lt;/Argb&gt;&#10;    &lt;ColorType&gt;Border&lt;/ColorType&gt;&#10;    &lt;Index&gt;6&lt;/Index&gt;&#10;  &lt;/ColorCatalogItem&gt;&#10;  &lt;ColorCatalogItem&gt;&#10;    &lt;Argb&gt;-1707276&lt;/Argb&gt;&#10;    &lt;ColorType&gt;Fill&lt;/ColorType&gt;&#10;    &lt;Index&gt;6&lt;/Index&gt;&#10;  &lt;/ColorCatalogItem&gt;&#10;  &lt;ColorCatalogItem&gt;&#10;    &lt;Argb&gt;-16764019&lt;/Argb&gt;&#10;    &lt;ColorType&gt;Text&lt;/ColorType&gt;&#10;    &lt;Index&gt;7&lt;/Index&gt;&#10;  &lt;/ColorCatalogItem&gt;&#10;  &lt;ColorCatalogItem&gt;&#10;    &lt;Argb&gt;-16764019&lt;/Argb&gt;&#10;    &lt;ColorType&gt;Border&lt;/ColorType&gt;&#10;    &lt;Index&gt;7&lt;/Index&gt;&#10;  &lt;/ColorCatalogItem&gt;&#10;  &lt;ColorCatalogItem&gt;&#10;    &lt;Argb&gt;-16764019&lt;/Argb&gt;&#10;    &lt;ColorType&gt;Fill&lt;/ColorType&gt;&#10;    &lt;Index&gt;7&lt;/Index&gt;&#10;  &lt;/ColorCatalogItem&gt;&#10;  &lt;ColorCatalogItem&gt;&#10;    &lt;Argb&gt;-12556630&lt;/Argb&gt;&#10;    &lt;ColorType&gt;Text&lt;/ColorType&gt;&#10;    &lt;Index&gt;8&lt;/Index&gt;&#10;  &lt;/ColorCatalogItem&gt;&#10;  &lt;ColorCatalogItem&gt;&#10;    &lt;Argb&gt;-12556630&lt;/Argb&gt;&#10;    &lt;ColorType&gt;Border&lt;/ColorType&gt;&#10;    &lt;Index&gt;8&lt;/Index&gt;&#10;  &lt;/ColorCatalogItem&gt;&#10;  &lt;ColorCatalogItem&gt;&#10;    &lt;Argb&gt;-12556630&lt;/Argb&gt;&#10;    &lt;ColorType&gt;Fill&lt;/ColorType&gt;&#10;    &lt;Index&gt;8&lt;/Index&gt;&#10;  &lt;/ColorCatalogItem&gt;&#10;  &lt;ColorCatalogItem&gt;&#10;    &lt;Argb&gt;-8349242&lt;/Argb&gt;&#10;    &lt;ColorType&gt;Text&lt;/ColorType&gt;&#10;    &lt;Index&gt;9&lt;/Index&gt;&#10;  &lt;/ColorCatalogItem&gt;&#10;  &lt;ColorCatalogItem&gt;&#10;    &lt;Argb&gt;-8349242&lt;/Argb&gt;&#10;    &lt;ColorType&gt;Border&lt;/ColorType&gt;&#10;    &lt;Index&gt;9&lt;/Index&gt;&#10;  &lt;/ColorCatalogItem&gt;&#10;  &lt;ColorCatalogItem&gt;&#10;    &lt;Argb&gt;-8349242&lt;/Argb&gt;&#10;    &lt;ColorType&gt;Fill&lt;/ColorType&gt;&#10;    &lt;Index&gt;9&lt;/Index&gt;&#10;  &lt;/ColorCatalogItem&gt;&#10;  &lt;ColorCatalogItem&gt;&#10;    &lt;Argb&gt;-4207389&lt;/Argb&gt;&#10;    &lt;ColorType&gt;Text&lt;/ColorType&gt;&#10;    &lt;Index&gt;10&lt;/Index&gt;&#10;  &lt;/ColorCatalogItem&gt;&#10;  &lt;ColorCatalogItem&gt;&#10;    &lt;Argb&gt;-4207389&lt;/Argb&gt;&#10;    &lt;ColorType&gt;Border&lt;/ColorType&gt;&#10;    &lt;Index&gt;10&lt;/Index&gt;&#10;  &lt;/ColorCatalogItem&gt;&#10;  &lt;ColorCatalogItem&gt;&#10;    &lt;Argb&gt;-4207389&lt;/Argb&gt;&#10;    &lt;ColorType&gt;Fill&lt;/ColorType&gt;&#10;    &lt;Index&gt;10&lt;/Index&gt;&#10;  &lt;/ColorCatalogItem&gt;&#10;  &lt;ColorCatalogItem&gt;&#10;    &lt;Argb&gt;-1709325&lt;/Argb&gt;&#10;    &lt;ColorType&gt;Text&lt;/ColorType&gt;&#10;    &lt;Index&gt;11&lt;/Index&gt;&#10;  &lt;/ColorCatalogItem&gt;&#10;  &lt;ColorCatalogItem&gt;&#10;    &lt;Argb&gt;-1709325&lt;/Argb&gt;&#10;    &lt;ColorType&gt;Border&lt;/ColorType&gt;&#10;    &lt;Index&gt;11&lt;/Index&gt;&#10;  &lt;/ColorCatalogItem&gt;&#10;  &lt;ColorCatalogItem&gt;&#10;    &lt;Argb&gt;-1709325&lt;/Argb&gt;&#10;    &lt;ColorType&gt;Fill&lt;/ColorType&gt;&#10;    &lt;Index&gt;11&lt;/Index&gt;&#10;  &lt;/ColorCatalogItem&gt;&#10;  &lt;ColorCatalogItem&gt;&#10;    &lt;Argb&gt;-9144712&lt;/Argb&gt;&#10;    &lt;ColorType&gt;Text&lt;/ColorType&gt;&#10;    &lt;Index&gt;12&lt;/Index&gt;&#10;  &lt;/ColorCatalogItem&gt;&#10;  &lt;ColorCatalogItem&gt;&#10;    &lt;Argb&gt;-9144712&lt;/Argb&gt;&#10;    &lt;ColorType&gt;Border&lt;/ColorType&gt;&#10;    &lt;Index&gt;12&lt;/Index&gt;&#10;  &lt;/ColorCatalogItem&gt;&#10;  &lt;ColorCatalogItem&gt;&#10;    &lt;Argb&gt;-9144712&lt;/Argb&gt;&#10;    &lt;ColorType&gt;Fill&lt;/ColorType&gt;&#10;    &lt;Index&gt;12&lt;/Index&gt;&#10;  &lt;/ColorCatalogItem&gt;&#10;  &lt;ColorCatalogItem&gt;&#10;    &lt;Argb&gt;-6842214&lt;/Argb&gt;&#10;    &lt;ColorType&gt;Text&lt;/ColorType&gt;&#10;    &lt;Index&gt;13&lt;/Index&gt;&#10;  &lt;/ColorCatalogItem&gt;&#10;  &lt;ColorCatalogItem&gt;&#10;    &lt;Argb&gt;-6842214&lt;/Argb&gt;&#10;    &lt;ColorType&gt;Border&lt;/ColorType&gt;&#10;    &lt;Index&gt;13&lt;/Index&gt;&#10;  &lt;/ColorCatalogItem&gt;&#10;  &lt;ColorCatalogItem&gt;&#10;    &lt;Argb&gt;-6842214&lt;/Argb&gt;&#10;    &lt;ColorType&gt;Fill&lt;/ColorType&gt;&#10;    &lt;Index&gt;13&lt;/Index&gt;&#10;  &lt;/ColorCatalogItem&gt;&#10;  &lt;ColorCatalogItem&gt;&#10;    &lt;Argb&gt;-4539460&lt;/Argb&gt;&#10;    &lt;ColorType&gt;Text&lt;/ColorType&gt;&#10;    &lt;Index&gt;14&lt;/Index&gt;&#10;  &lt;/ColorCatalogItem&gt;&#10;  &lt;ColorCatalogItem&gt;&#10;    &lt;Argb&gt;-4539460&lt;/Argb&gt;&#10;    &lt;ColorType&gt;Border&lt;/ColorType&gt;&#10;    &lt;Index&gt;14&lt;/Index&gt;&#10;  &lt;/ColorCatalogItem&gt;&#10;  &lt;ColorCatalogItem&gt;&#10;    &lt;Argb&gt;-4539460&lt;/Argb&gt;&#10;    &lt;ColorType&gt;Fill&lt;/ColorType&gt;&#10;    &lt;Index&gt;14&lt;/Index&gt;&#10;  &lt;/ColorCatalogItem&gt;&#10;  &lt;ColorCatalogItem&gt;&#10;    &lt;Argb&gt;-2302499&lt;/Argb&gt;&#10;    &lt;ColorType&gt;Text&lt;/ColorType&gt;&#10;    &lt;Index&gt;15&lt;/Index&gt;&#10;  &lt;/ColorCatalogItem&gt;&#10;  &lt;ColorCatalogItem&gt;&#10;    &lt;Argb&gt;-2302499&lt;/Argb&gt;&#10;    &lt;ColorType&gt;Border&lt;/ColorType&gt;&#10;    &lt;Index&gt;15&lt;/Index&gt;&#10;  &lt;/ColorCatalogItem&gt;&#10;  &lt;ColorCatalogItem&gt;&#10;    &lt;Argb&gt;-2302499&lt;/Argb&gt;&#10;    &lt;ColorType&gt;Fill&lt;/ColorType&gt;&#10;    &lt;Index&gt;15&lt;/Index&gt;&#10;  &lt;/ColorCatalogItem&gt;&#10;  &lt;ColorCatalogItem&gt;&#10;    &lt;Argb&gt;-921103&lt;/Argb&gt;&#10;    &lt;ColorType&gt;Text&lt;/ColorType&gt;&#10;    &lt;Index&gt;16&lt;/Index&gt;&#10;  &lt;/ColorCatalogItem&gt;&#10;  &lt;ColorCatalogItem&gt;&#10;    &lt;Argb&gt;-921103&lt;/Argb&gt;&#10;    &lt;ColorType&gt;Border&lt;/ColorType&gt;&#10;    &lt;Index&gt;16&lt;/Index&gt;&#10;  &lt;/ColorCatalogItem&gt;&#10;  &lt;ColorCatalogItem&gt;&#10;    &lt;Argb&gt;-921103&lt;/Argb&gt;&#10;    &lt;ColorType&gt;Fill&lt;/ColorType&gt;&#10;    &lt;Index&gt;16&lt;/Index&gt;&#10;  &lt;/ColorCatalogItem&gt;&#10;  &lt;ColorCatalogItem&gt;&#10;    &lt;Argb&gt;-6764822&lt;/Argb&gt;&#10;    &lt;ColorType&gt;Text&lt;/ColorType&gt;&#10;    &lt;Index&gt;17&lt;/Index&gt;&#10;  &lt;/ColorCatalogItem&gt;&#10;  &lt;ColorCatalogItem&gt;&#10;    &lt;Argb&gt;-6764822&lt;/Argb&gt;&#10;    &lt;ColorType&gt;Border&lt;/ColorType&gt;&#10;    &lt;Index&gt;17&lt;/Index&gt;&#10;  &lt;/ColorCatalogItem&gt;&#10;  &lt;ColorCatalogItem&gt;&#10;    &lt;Argb&gt;-6764822&lt;/Argb&gt;&#10;    &lt;ColorType&gt;Fill&lt;/ColorType&gt;&#10;    &lt;Index&gt;17&lt;/Index&gt;&#10;  &lt;/ColorCatalogItem&gt;&#10;  &lt;ColorCatalogItem&gt;&#10;    &lt;Argb&gt;-5057297&lt;/Argb&gt;&#10;    &lt;ColorType&gt;Text&lt;/ColorType&gt;&#10;    &lt;Index&gt;18&lt;/Index&gt;&#10;  &lt;/ColorCatalogItem&gt;&#10;  &lt;ColorCatalogItem&gt;&#10;    &lt;Argb&gt;-5057297&lt;/Argb&gt;&#10;    &lt;ColorType&gt;Border&lt;/ColorType&gt;&#10;    &lt;Index&gt;18&lt;/Index&gt;&#10;  &lt;/ColorCatalogItem&gt;&#10;  &lt;ColorCatalogItem&gt;&#10;    &lt;Argb&gt;-5057297&lt;/Argb&gt;&#10;    &lt;ColorType&gt;Fill&lt;/ColorType&gt;&#10;    &lt;Index&gt;18&lt;/Index&gt;&#10;  &lt;/ColorCatalogItem&gt;&#10;  &lt;ColorCatalogItem&gt;&#10;    &lt;Argb&gt;-3349516&lt;/Argb&gt;&#10;    &lt;ColorType&gt;Text&lt;/ColorType&gt;&#10;    &lt;Index&gt;19&lt;/Index&gt;&#10;  &lt;/ColorCatalogItem&gt;&#10;  &lt;ColorCatalogItem&gt;&#10;    &lt;Argb&gt;-3349516&lt;/Argb&gt;&#10;    &lt;ColorType&gt;Border&lt;/ColorType&gt;&#10;    &lt;Index&gt;19&lt;/Index&gt;&#10;  &lt;/ColorCatalogItem&gt;&#10;  &lt;ColorCatalogItem&gt;&#10;    &lt;Argb&gt;-3349516&lt;/Argb&gt;&#10;    &lt;ColorType&gt;Fill&lt;/ColorType&gt;&#10;    &lt;Index&gt;19&lt;/Index&gt;&#10;  &lt;/ColorCatalogItem&gt;&#10;  &lt;ColorCatalogItem&gt;&#10;    &lt;Argb&gt;-1707526&lt;/Argb&gt;&#10;    &lt;ColorType&gt;Text&lt;/ColorType&gt;&#10;    &lt;Index&gt;20&lt;/Index&gt;&#10;  &lt;/ColorCatalogItem&gt;&#10;  &lt;ColorCatalogItem&gt;&#10;    &lt;Argb&gt;-1707526&lt;/Argb&gt;&#10;    &lt;ColorType&gt;Border&lt;/ColorType&gt;&#10;    &lt;Index&gt;20&lt;/Index&gt;&#10;  &lt;/ColorCatalogItem&gt;&#10;  &lt;ColorCatalogItem&gt;&#10;    &lt;Argb&gt;-1707526&lt;/Argb&gt;&#10;    &lt;ColorType&gt;Fill&lt;/ColorType&gt;&#10;    &lt;Index&gt;20&lt;/Index&gt;&#10;  &lt;/ColorCatalogItem&gt;&#10;  &lt;ColorCatalogItem&gt;&#10;    &lt;Argb&gt;-722435&lt;/Argb&gt;&#10;    &lt;ColorType&gt;Text&lt;/ColorType&gt;&#10;    &lt;Index&gt;21&lt;/Index&gt;&#10;  &lt;/ColorCatalogItem&gt;&#10;  &lt;ColorCatalogItem&gt;&#10;    &lt;Argb&gt;-722435&lt;/Argb&gt;&#10;    &lt;ColorType&gt;Border&lt;/ColorType&gt;&#10;    &lt;Index&gt;21&lt;/Index&gt;&#10;  &lt;/ColorCatalogItem&gt;&#10;  &lt;ColorCatalogItem&gt;&#10;    &lt;Argb&gt;-722435&lt;/Argb&gt;&#10;    &lt;ColorType&gt;Fill&lt;/ColorType&gt;&#10;    &lt;Index&gt;21&lt;/Index&gt;&#10;  &lt;/ColorCatalogItem&gt;&#10;  &lt;ColorCatalogItem&gt;&#10;    &lt;Argb&gt;-6410183&lt;/Argb&gt;&#10;    &lt;ColorType&gt;Text&lt;/ColorType&gt;&#10;    &lt;Index&gt;22&lt;/Index&gt;&#10;  &lt;/ColorCatalogItem&gt;&#10;  &lt;ColorCatalogItem&gt;&#10;    &lt;Argb&gt;-6410183&lt;/Argb&gt;&#10;    &lt;ColorType&gt;Border&lt;/ColorType&gt;&#10;    &lt;Index&gt;22&lt;/Index&gt;&#10;  &lt;/ColorCatalogItem&gt;&#10;  &lt;ColorCatalogItem&gt;&#10;    &lt;Argb&gt;-6410183&lt;/Argb&gt;&#10;    &lt;ColorType&gt;Fill&lt;/ColorType&gt;&#10;    &lt;Index&gt;22&lt;/Index&gt;&#10;  &lt;/ColorCatalogItem&gt;&#10;  &lt;ColorCatalogItem&gt;&#10;    &lt;Argb&gt;-4823957&lt;/Argb&gt;&#10;    &lt;ColorType&gt;Text&lt;/ColorType&gt;&#10;    &lt;Index&gt;23&lt;/Index&gt;&#10;  &lt;/ColorCatalogItem&gt;&#10;  &lt;ColorCatalogItem&gt;&#10;    &lt;Argb&gt;-4823957&lt;/Argb&gt;&#10;    &lt;ColorType&gt;Border&lt;/ColorType&gt;&#10;    &lt;Index&gt;23&lt;/Index&gt;&#10;  &lt;/ColorCatalogItem&gt;&#10;  &lt;ColorCatalogItem&gt;&#10;    &lt;Argb&gt;-4823957&lt;/Argb&gt;&#10;    &lt;ColorType&gt;Fill&lt;/ColorType&gt;&#10;    &lt;Index&gt;23&lt;/Index&gt;&#10;  &lt;/ColorCatalogItem&gt;&#10;  &lt;ColorCatalogItem&gt;&#10;    &lt;Argb&gt;-3172196&lt;/Argb&gt;&#10;    &lt;ColorType&gt;Text&lt;/ColorType&gt;&#10;    &lt;Index&gt;24&lt;/Index&gt;&#10;  &lt;/ColorCatalogItem&gt;&#10;  &lt;ColorCatalogItem&gt;&#10;    &lt;Argb&gt;-3172196&lt;/Argb&gt;&#10;    &lt;ColorType&gt;Border&lt;/ColorType&gt;&#10;    &lt;Index&gt;24&lt;/Index&gt;&#10;  &lt;/ColorCatalogItem&gt;&#10;  &lt;ColorCatalogItem&gt;&#10;    &lt;Argb&gt;-3172196&lt;/Argb&gt;&#10;    &lt;ColorType&gt;Fill&lt;/ColorType&gt;&#10;    &lt;Index&gt;24&lt;/Index&gt;&#10;  &lt;/ColorCatalogItem&gt;&#10;  &lt;ColorCatalogItem&gt;&#10;    &lt;Argb&gt;-1586226&lt;/Argb&gt;&#10;    &lt;ColorType&gt;Text&lt;/ColorType&gt;&#10;    &lt;Index&gt;25&lt;/Index&gt;&#10;  &lt;/ColorCatalogItem&gt;&#10;  &lt;ColorCatalogItem&gt;&#10;    &lt;Argb&gt;-1586226&lt;/Argb&gt;&#10;    &lt;ColorType&gt;Border&lt;/ColorType&gt;&#10;    &lt;Index&gt;25&lt;/Index&gt;&#10;  &lt;/ColorCatalogItem&gt;&#10;  &lt;ColorCatalogItem&gt;&#10;    &lt;Argb&gt;-1586226&lt;/Argb&gt;&#10;    &lt;ColorType&gt;Fill&lt;/ColorType&gt;&#10;    &lt;Index&gt;25&lt;/Index&gt;&#10;  &lt;/ColorCatalogItem&gt;&#10;  &lt;ColorCatalogItem&gt;&#10;    &lt;Argb&gt;-660757&lt;/Argb&gt;&#10;    &lt;ColorType&gt;Text&lt;/ColorType&gt;&#10;    &lt;Index&gt;26&lt;/Index&gt;&#10;  &lt;/ColorCatalogItem&gt;&#10;  &lt;ColorCatalogItem&gt;&#10;    &lt;Argb&gt;-660757&lt;/Argb&gt;&#10;    &lt;ColorType&gt;Border&lt;/ColorType&gt;&#10;    &lt;Index&gt;26&lt;/Index&gt;&#10;  &lt;/ColorCatalogItem&gt;&#10;  &lt;ColorCatalogItem&gt;&#10;    &lt;Argb&gt;-660757&lt;/Argb&gt;&#10;    &lt;ColorType&gt;Fill&lt;/ColorType&gt;&#10;    &lt;Index&gt;26&lt;/Index&gt;&#10;  &lt;/ColorCatalogItem&gt;&#10;&lt;/ArrayOfColorCatalogItem&gt;"/>
  <p:tag name="ID" val="b0bc1b24-d8bd-4a49-8efa-787a620157aa"/>
  <p:tag name="THINKCELLPRESENTATIONDONOTDELETE" val="&lt;?xml version=&quot;1.0&quot; encoding=&quot;UTF-16&quot; standalone=&quot;yes&quot;?&gt;&lt;root reqver=&quot;23045&quot;&gt;&lt;version val=&quot;24168&quot;/&gt;&lt;CPresentation id=&quot;1&quot;&gt;&lt;m_precDefaultNumber&gt;&lt;m_bNumberIsYear val=&quot;1&quot;/&gt;&lt;m_chMinusSymbol&gt;-&lt;/m_chMinusSymbol&gt;&lt;m_chDecimalSymbol17909&gt;,&lt;/m_chDecimalSymbol17909&gt;&lt;m_nGroupingDigits17909 val=&quot;3&quot;/&gt;&lt;m_chGroupingSymbol17909&gt;.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0&quot;/&gt;&lt;m_chDecimalSymbol17909&gt;,&lt;/m_chDecimalSymbol17909&gt;&lt;m_nGroupingDigits17909 val=&quot;3&quot;/&gt;&lt;m_chGroupingSymbol17909&gt; 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#m/%#d/%Y&lt;/m_strFormatTime&gt;&lt;m_yearfmt&gt;&lt;begin val=&quot;0&quot;/&gt;&lt;end val=&quot;0&quot;/&gt;&lt;/m_yearfmt&gt;&lt;/m_precDefaultDate&gt;&lt;m_precDefaultYear&gt;&lt;m_bNumberIsYear val=&quot;0&quot;/&gt;&lt;m_strFormatTime&gt;%Y&lt;/m_strFormatTime&gt;&lt;m_yearfmt&gt;&lt;begin val=&quot;0&quot;/&gt;&lt;end val=&quot;0&quot;/&gt;&lt;/m_yearfmt&gt;&lt;/m_precDefaultYear&gt;&lt;m_precDefaultQuarter&gt;&lt;m_bNumberIsYear val=&quot;0&quot;/&gt;&lt;m_strFormatTime&gt;Q%5&lt;/m_strFormatTime&gt;&lt;m_yearfmt&gt;&lt;begin val=&quot;0&quot;/&gt;&lt;end val=&quot;4&quot;/&gt;&lt;/m_yearfmt&gt;&lt;/m_precDefaultQuarter&gt;&lt;m_precDefaultMonth&gt;&lt;m_bNumberIsYear val=&quot;0&quot;/&gt;&lt;m_strFormatTime&gt;%1&lt;/m_strFormatTime&gt;&lt;m_yearfmt&gt;&lt;begin val=&quot;0&quot;/&gt;&lt;end val=&quot;4&quot;/&gt;&lt;/m_yearfmt&gt;&lt;/m_precDefaultMonth&gt;&lt;m_precDefaultWeek&gt;&lt;m_bNumberIsYear val=&quot;0&quot;/&gt;&lt;m_strFormatTime&gt;%4&lt;/m_strFormatTime&gt;&lt;m_yearfmt&gt;&lt;begin val=&quot;0&quot;/&gt;&lt;end val=&quot;4&quot;/&gt;&lt;/m_yearfmt&gt;&lt;/m_precDefaultWeek&gt;&lt;m_precDefaultDay&gt;&lt;m_bNumberIsYear val=&quot;0&quot;/&gt;&lt;m_strFormatTime&gt;%#d&lt;/m_strFormatTime&gt;&lt;m_yearfmt&gt;&lt;begin val=&quot;0&quot;/&gt;&lt;end val=&quot;4&quot;/&gt;&lt;/m_yearfmt&gt;&lt;/m_precDefaultDay&gt;&lt;m_mruColor&gt;&lt;m_vecMRU length=&quot;5&quot;&gt;&lt;elem m_fUsage=&quot;5.55745199307633620000E+000&quot;&gt;&lt;m_msothmcolidx val=&quot;0&quot;/&gt;&lt;m_rgb r=&quot;46&quot; g=&quot;6A&quot; b=&quot;A4&quot;/&gt;&lt;m_nBrightness val=&quot;0&quot;/&gt;&lt;/elem&gt;&lt;elem m_fUsage=&quot;2.44785045485716200000E+000&quot;&gt;&lt;m_msothmcolidx val=&quot;0&quot;/&gt;&lt;m_rgb r=&quot;DD&quot; g=&quot;00&quot; b=&quot;05&quot;/&gt;&lt;m_nBrightness val=&quot;0&quot;/&gt;&lt;/elem&gt;&lt;elem m_fUsage=&quot;1.89999999999999990000E+000&quot;&gt;&lt;m_msothmcolidx val=&quot;0&quot;/&gt;&lt;m_rgb r=&quot;E3&quot; g=&quot;32&quot; b=&quot;2C&quot;/&gt;&lt;m_nBrightness val=&quot;0&quot;/&gt;&lt;/elem&gt;&lt;elem m_fUsage=&quot;9.11248779885370650000E-002&quot;&gt;&lt;m_msothmcolidx val=&quot;0&quot;/&gt;&lt;m_rgb r=&quot;00&quot; g=&quot;26&quot; b=&quot;6C&quot;/&gt;&lt;m_nBrightness val=&quot;0&quot;/&gt;&lt;/elem&gt;&lt;elem m_fUsage=&quot;3.56728860570676130000E-003&quot;&gt;&lt;m_msothmcolidx val=&quot;0&quot;/&gt;&lt;m_rgb r=&quot;46&quot; g=&quot;6A&quot; b=&quot;A5&quot;/&gt;&lt;m_nBrightness val=&quot;0&quot;/&gt;&lt;/elem&gt;&lt;/m_vecMRU&gt;&lt;/m_mruColor&gt;&lt;m_eweekdayFirstOfWeek val=&quot;2&quot;/&gt;&lt;m_eweekdayFirstOfWorkweek val=&quot;2&quot;/&gt;&lt;m_eweekdayFirstOfWeekend val=&quot;7&quot;/&gt;&lt;/CPresentation&gt;&lt;/root&gt;"/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2_KPMG_Talkbook_4x3_1021_2015">
  <a:themeElements>
    <a:clrScheme name="РЭЦ КПМГ">
      <a:dk1>
        <a:srgbClr val="000000"/>
      </a:dk1>
      <a:lt1>
        <a:sysClr val="window" lastClr="FFFFFF"/>
      </a:lt1>
      <a:dk2>
        <a:srgbClr val="00338D"/>
      </a:dk2>
      <a:lt2>
        <a:srgbClr val="F0F0F0"/>
      </a:lt2>
      <a:accent1>
        <a:srgbClr val="00338D"/>
      </a:accent1>
      <a:accent2>
        <a:srgbClr val="005EB8"/>
      </a:accent2>
      <a:accent3>
        <a:srgbClr val="0091DA"/>
      </a:accent3>
      <a:accent4>
        <a:srgbClr val="6D2077"/>
      </a:accent4>
      <a:accent5>
        <a:srgbClr val="456AA4"/>
      </a:accent5>
      <a:accent6>
        <a:srgbClr val="E3322B"/>
      </a:accent6>
      <a:hlink>
        <a:srgbClr val="0091DA"/>
      </a:hlink>
      <a:folHlink>
        <a:srgbClr val="0091DA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lIns="54000" tIns="54000" rIns="54000" bIns="54000" rtlCol="0" anchor="ctr"/>
      <a:lstStyle>
        <a:defPPr algn="ctr">
          <a:defRPr sz="1000"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54610" tIns="54610" rIns="54610" bIns="54610" rtlCol="0">
        <a:noAutofit/>
      </a:bodyPr>
      <a:lstStyle>
        <a:defPPr>
          <a:spcAft>
            <a:spcPts val="600"/>
          </a:spcAft>
          <a:defRPr sz="1000" dirty="0" smtClean="0">
            <a:solidFill>
              <a:schemeClr val="tx2"/>
            </a:solidFill>
          </a:defRPr>
        </a:defPPr>
      </a:lstStyle>
    </a:txDef>
  </a:objectDefaults>
  <a:extraClrSchemeLst/>
  <a:custClrLst>
    <a:custClr name="KPMG Blue">
      <a:srgbClr val="00338D"/>
    </a:custClr>
    <a:custClr name="Medium Blue">
      <a:srgbClr val="005EB8"/>
    </a:custClr>
    <a:custClr name="Light Blue">
      <a:srgbClr val="0091DA"/>
    </a:custClr>
    <a:custClr name="Violet">
      <a:srgbClr val="483698"/>
    </a:custClr>
    <a:custClr name="Purple">
      <a:srgbClr val="470A68"/>
    </a:custClr>
    <a:custClr name="Light Purple">
      <a:srgbClr val="6D2077"/>
    </a:custClr>
    <a:custClr name="Green">
      <a:srgbClr val="00A3A1"/>
    </a:custClr>
    <a:custClr name="Dark Green">
      <a:srgbClr val="009A44"/>
    </a:custClr>
    <a:custClr name="Light Green">
      <a:srgbClr val="43B02A"/>
    </a:custClr>
    <a:custClr name="Yellow">
      <a:srgbClr val="EAAA00"/>
    </a:custClr>
    <a:custClr name="Orange">
      <a:srgbClr val="F68D2E"/>
    </a:custClr>
    <a:custClr name="Red ">
      <a:srgbClr val="BC204B"/>
    </a:custClr>
    <a:custClr name="Pink">
      <a:srgbClr val="C6007E"/>
    </a:custClr>
    <a:custClr name="Dark Brown">
      <a:srgbClr val="753F19"/>
    </a:custClr>
    <a:custClr name="Light Brown">
      <a:srgbClr val="9B642E"/>
    </a:custClr>
    <a:custClr name="Olive">
      <a:srgbClr val="9D9375"/>
    </a:custClr>
    <a:custClr name="Beige">
      <a:srgbClr val="E3BC9F"/>
    </a:custClr>
    <a:custClr name="Light Pink">
      <a:srgbClr val="E36877"/>
    </a:custClr>
  </a:custClrLst>
  <a:extLst>
    <a:ext uri="{05A4C25C-085E-4340-85A3-A5531E510DB2}">
      <thm15:themeFamily xmlns:thm15="http://schemas.microsoft.com/office/thememl/2012/main" name="KPMG Talkbook Full-page JSC_rus.potx" id="{36C49742-6952-47F6-B138-40018E0BF36F}" vid="{26CEAF72-C656-4465-930B-3F1DD511AEE5}"/>
    </a:ext>
  </a:extLst>
</a:theme>
</file>

<file path=ppt/theme/theme2.xml><?xml version="1.0" encoding="utf-8"?>
<a:theme xmlns:a="http://schemas.openxmlformats.org/drawingml/2006/main" name="4x3_Olympic_Paralympic_template_201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2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56729</TotalTime>
  <Words>758</Words>
  <Application>Microsoft Office PowerPoint</Application>
  <PresentationFormat>Лист A4 (210x297 мм)</PresentationFormat>
  <Paragraphs>278</Paragraphs>
  <Slides>9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22" baseType="lpstr">
      <vt:lpstr>ＭＳ Ｐゴシック</vt:lpstr>
      <vt:lpstr>Arial</vt:lpstr>
      <vt:lpstr>Calibri</vt:lpstr>
      <vt:lpstr>Circe</vt:lpstr>
      <vt:lpstr>Circe Extra Bold</vt:lpstr>
      <vt:lpstr>Etelka Text</vt:lpstr>
      <vt:lpstr>KPMG Cyrillic Extralight</vt:lpstr>
      <vt:lpstr>Roboto</vt:lpstr>
      <vt:lpstr>Verdana</vt:lpstr>
      <vt:lpstr>Wingdings</vt:lpstr>
      <vt:lpstr>2_KPMG_Talkbook_4x3_1021_2015</vt:lpstr>
      <vt:lpstr>4x3_Olympic_Paralympic_template_2012</vt:lpstr>
      <vt:lpstr>think-cell Slide</vt:lpstr>
      <vt:lpstr>Паспорт проекта   «Экспортная электронная торговля» </vt:lpstr>
      <vt:lpstr>Презентация PowerPoint</vt:lpstr>
      <vt:lpstr>Экспортная электронная торговля –  выход на многомиллионные рынки </vt:lpstr>
      <vt:lpstr>Презентация PowerPoint</vt:lpstr>
      <vt:lpstr>Презентация PowerPoint</vt:lpstr>
      <vt:lpstr>Презентация PowerPoint</vt:lpstr>
      <vt:lpstr>Модель 1: регистрация аккаунта на маркетплейсе без необходимости иметь местное юридическое лицо</vt:lpstr>
      <vt:lpstr>Модель 2: вывод на маркетплейс через оператора при необходимости иметь местное юридическое лицо </vt:lpstr>
      <vt:lpstr>Модель 3: выход на маркетплейс напрямую без посредников</vt:lpstr>
    </vt:vector>
  </TitlesOfParts>
  <Company>KPMG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slide 4 no image</dc:title>
  <dc:creator>Алферов</dc:creator>
  <cp:lastModifiedBy>Давыдова Анна Михайловна</cp:lastModifiedBy>
  <cp:revision>3912</cp:revision>
  <cp:lastPrinted>2018-12-07T15:52:09Z</cp:lastPrinted>
  <dcterms:created xsi:type="dcterms:W3CDTF">2016-05-31T06:27:29Z</dcterms:created>
  <dcterms:modified xsi:type="dcterms:W3CDTF">2018-12-18T02:20:24Z</dcterms:modified>
  <cp:category>KPMG Confidential</cp:category>
</cp:coreProperties>
</file>